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79"/>
  </p:notesMasterIdLst>
  <p:sldIdLst>
    <p:sldId id="288" r:id="rId5"/>
    <p:sldId id="267" r:id="rId6"/>
    <p:sldId id="266" r:id="rId7"/>
    <p:sldId id="257" r:id="rId8"/>
    <p:sldId id="278" r:id="rId9"/>
    <p:sldId id="333" r:id="rId10"/>
    <p:sldId id="332" r:id="rId11"/>
    <p:sldId id="334" r:id="rId12"/>
    <p:sldId id="342" r:id="rId13"/>
    <p:sldId id="343" r:id="rId14"/>
    <p:sldId id="345" r:id="rId15"/>
    <p:sldId id="361" r:id="rId16"/>
    <p:sldId id="360" r:id="rId17"/>
    <p:sldId id="298" r:id="rId18"/>
    <p:sldId id="302" r:id="rId19"/>
    <p:sldId id="299" r:id="rId20"/>
    <p:sldId id="301" r:id="rId21"/>
    <p:sldId id="300" r:id="rId22"/>
    <p:sldId id="335" r:id="rId23"/>
    <p:sldId id="353" r:id="rId24"/>
    <p:sldId id="354" r:id="rId25"/>
    <p:sldId id="304" r:id="rId26"/>
    <p:sldId id="294" r:id="rId27"/>
    <p:sldId id="305" r:id="rId28"/>
    <p:sldId id="310" r:id="rId29"/>
    <p:sldId id="306" r:id="rId30"/>
    <p:sldId id="307" r:id="rId31"/>
    <p:sldId id="308" r:id="rId32"/>
    <p:sldId id="337" r:id="rId33"/>
    <p:sldId id="309" r:id="rId34"/>
    <p:sldId id="344" r:id="rId35"/>
    <p:sldId id="352" r:id="rId36"/>
    <p:sldId id="346" r:id="rId37"/>
    <p:sldId id="347" r:id="rId38"/>
    <p:sldId id="348" r:id="rId39"/>
    <p:sldId id="351" r:id="rId40"/>
    <p:sldId id="340" r:id="rId41"/>
    <p:sldId id="355" r:id="rId42"/>
    <p:sldId id="356" r:id="rId43"/>
    <p:sldId id="358" r:id="rId44"/>
    <p:sldId id="359" r:id="rId45"/>
    <p:sldId id="362" r:id="rId46"/>
    <p:sldId id="260" r:id="rId47"/>
    <p:sldId id="363" r:id="rId48"/>
    <p:sldId id="269" r:id="rId49"/>
    <p:sldId id="291" r:id="rId50"/>
    <p:sldId id="290" r:id="rId51"/>
    <p:sldId id="292" r:id="rId52"/>
    <p:sldId id="296" r:id="rId53"/>
    <p:sldId id="312" r:id="rId54"/>
    <p:sldId id="313" r:id="rId55"/>
    <p:sldId id="311" r:id="rId56"/>
    <p:sldId id="314" r:id="rId57"/>
    <p:sldId id="315" r:id="rId58"/>
    <p:sldId id="316" r:id="rId59"/>
    <p:sldId id="317" r:id="rId60"/>
    <p:sldId id="319" r:id="rId61"/>
    <p:sldId id="318" r:id="rId62"/>
    <p:sldId id="320" r:id="rId63"/>
    <p:sldId id="323" r:id="rId64"/>
    <p:sldId id="321" r:id="rId65"/>
    <p:sldId id="322" r:id="rId66"/>
    <p:sldId id="330" r:id="rId67"/>
    <p:sldId id="268" r:id="rId68"/>
    <p:sldId id="273" r:id="rId69"/>
    <p:sldId id="274" r:id="rId70"/>
    <p:sldId id="324" r:id="rId71"/>
    <p:sldId id="325" r:id="rId72"/>
    <p:sldId id="326" r:id="rId73"/>
    <p:sldId id="327" r:id="rId74"/>
    <p:sldId id="329" r:id="rId75"/>
    <p:sldId id="328" r:id="rId76"/>
    <p:sldId id="275" r:id="rId77"/>
    <p:sldId id="27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FF49EF-84C8-4F83-B89E-320615F691A8}">
          <p14:sldIdLst>
            <p14:sldId id="288"/>
            <p14:sldId id="267"/>
            <p14:sldId id="266"/>
            <p14:sldId id="257"/>
            <p14:sldId id="278"/>
            <p14:sldId id="333"/>
            <p14:sldId id="332"/>
            <p14:sldId id="334"/>
            <p14:sldId id="342"/>
            <p14:sldId id="343"/>
            <p14:sldId id="345"/>
            <p14:sldId id="361"/>
            <p14:sldId id="360"/>
            <p14:sldId id="298"/>
            <p14:sldId id="302"/>
            <p14:sldId id="299"/>
            <p14:sldId id="301"/>
            <p14:sldId id="300"/>
            <p14:sldId id="335"/>
            <p14:sldId id="353"/>
            <p14:sldId id="354"/>
            <p14:sldId id="304"/>
            <p14:sldId id="294"/>
            <p14:sldId id="305"/>
            <p14:sldId id="310"/>
            <p14:sldId id="306"/>
            <p14:sldId id="307"/>
            <p14:sldId id="308"/>
            <p14:sldId id="337"/>
            <p14:sldId id="309"/>
            <p14:sldId id="344"/>
            <p14:sldId id="352"/>
            <p14:sldId id="346"/>
            <p14:sldId id="347"/>
            <p14:sldId id="348"/>
            <p14:sldId id="351"/>
            <p14:sldId id="340"/>
            <p14:sldId id="355"/>
            <p14:sldId id="356"/>
            <p14:sldId id="358"/>
            <p14:sldId id="359"/>
            <p14:sldId id="362"/>
            <p14:sldId id="260"/>
            <p14:sldId id="363"/>
            <p14:sldId id="269"/>
            <p14:sldId id="291"/>
            <p14:sldId id="290"/>
            <p14:sldId id="292"/>
            <p14:sldId id="296"/>
            <p14:sldId id="312"/>
            <p14:sldId id="313"/>
            <p14:sldId id="311"/>
            <p14:sldId id="314"/>
            <p14:sldId id="315"/>
            <p14:sldId id="316"/>
            <p14:sldId id="317"/>
            <p14:sldId id="319"/>
            <p14:sldId id="318"/>
            <p14:sldId id="320"/>
            <p14:sldId id="323"/>
            <p14:sldId id="321"/>
            <p14:sldId id="322"/>
            <p14:sldId id="330"/>
            <p14:sldId id="268"/>
            <p14:sldId id="273"/>
            <p14:sldId id="274"/>
            <p14:sldId id="324"/>
            <p14:sldId id="325"/>
            <p14:sldId id="326"/>
            <p14:sldId id="327"/>
            <p14:sldId id="329"/>
            <p14:sldId id="328"/>
            <p14:sldId id="27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1E2C8C-0E54-F4DE-2501-8B6AC5119323}" name="Oliver Großkloß" initials="OG" userId="S::oliver.grosskloss@hm.edu::821351d8-e97f-4ac2-a125-e67c248603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1F1F1F"/>
    <a:srgbClr val="B2B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033CB-40DD-4A66-89DE-4FA089B2DA71}" v="623" dt="2025-06-26T16:09:00.543"/>
    <p1510:client id="{10D54217-814E-CF50-0951-4D393405904F}" v="1931" dt="2025-06-26T15:50:48.541"/>
    <p1510:client id="{300193EE-BFF8-48A8-90FB-BC63CF44085D}" v="2415" dt="2025-06-26T08:51:22.322"/>
    <p1510:client id="{38760652-B339-9645-52D2-F5351AABF2C0}" v="1384" dt="2025-06-26T00:00:31.053"/>
    <p1510:client id="{6954F39B-E766-324D-4B90-442DC1A4C872}" v="51" dt="2025-06-26T14:20:40.216"/>
    <p1510:client id="{6E8282A7-D243-CB39-8109-A7583773657E}" v="130" dt="2025-06-26T13:54:38.073"/>
    <p1510:client id="{774FBB8F-EA7E-B1AC-087F-F3D8960ACAC9}" v="74" dt="2025-06-26T14:58:15.045"/>
    <p1510:client id="{9FB7C558-4E44-6336-BAFE-E1796664DF9C}" v="635" dt="2025-06-26T11:16:53.013"/>
    <p1510:client id="{E16E7DFD-4523-1741-5231-A5F2771EC278}" v="661" dt="2025-06-26T15:54:17.265"/>
    <p1510:client id="{E770DABA-97F2-D379-D9E6-C09041BB5DE6}" v="88" dt="2025-06-26T23:31:50.103"/>
    <p1510:client id="{F2604D87-C3E5-A32A-E74D-E9E7533C6157}" v="5" dt="2025-06-26T14:06:54.799"/>
    <p1510:client id="{FA669C9C-58DC-3661-1B87-7F10260D1CF5}" v="44" dt="2025-06-26T00:04:11.816"/>
    <p1510:client id="{FDCBE596-F396-C3E7-20F4-8251FA63E4F7}" v="65" dt="2025-06-26T13:55:05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384DE-6888-4816-9805-28889E075047}" type="datetimeFigureOut"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F24F5-85B8-420C-9D36-AE3938AB3B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4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Vielleicht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doch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mit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weißem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Hintergrund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</a:rPr>
              <a:t>anfangen</a:t>
            </a:r>
            <a:r>
              <a:rPr lang="en-US">
                <a:solidFill>
                  <a:schemeClr val="bg2">
                    <a:lumMod val="90000"/>
                  </a:schemeClr>
                </a:solidFill>
              </a:rPr>
              <a:t>?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2">
                    <a:lumMod val="90000"/>
                  </a:schemeClr>
                </a:solidFill>
              </a:rPr>
              <a:t>Oder so</a:t>
            </a:r>
            <a:endParaRPr lang="en-US">
              <a:solidFill>
                <a:srgbClr val="D0CECE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6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3C05D-7E70-57CE-D5FD-8146EF6AF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A17C7-9635-0DE7-C80B-CE139A9F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771A9-E7CD-58B3-BFBF-51DBC92FA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BA571-3A38-5749-6962-667B5E137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2F80-4A39-C8DC-253A-BD1FDD045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01973-B803-5956-3293-E60A1F0E3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A3CA4-6957-8355-97F0-6E4DF3962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8FDFE-05C3-0C15-FC8B-7A411AA77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0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B1EE7-DD17-C42F-5690-78838C96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F8B9D-544A-95DE-944C-4EEE2A97B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96961-EF69-F4C3-890F-43462D92C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6445-EC6E-EF70-A308-1F81EE5A3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8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8C831-5EA4-9526-AF44-2E37E328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A102F-5A21-205D-2AB8-88CF04DDA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12738-9BFB-4754-B575-A54FC6323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56FC-9542-E69D-8DBD-810D97114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748D-CEB8-B2BE-C1CD-F966492F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537A8-70E3-C4DC-F6C2-F2D095FF4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A37CB-288C-B96A-24C2-5575C2554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EF3E-B84F-A382-2E86-390F45A72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2F37-4E20-7629-BBE3-147E3AF9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3A85A-08C2-9C83-F74A-5C2E02F56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A42FC-090F-7A85-C7F9-4AC1A1EF5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33-34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E2C7C-E3B8-9288-5680-FF2A3D9B5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71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909F-0DEB-BAC5-8325-287E5BB2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BDE3C-4481-AB9B-5F41-4A445B683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02146-98D2-82D1-0348-2B8969734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F072-E75D-9B72-273E-1C881D15C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03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86328-3B4D-ECA3-155A-85694A16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4A09C-BAFE-A041-18B7-8795A0666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D5E89-F505-902A-8484-46D5C07A3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9EDB8-82D9-3899-0A49-3C1819DBA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5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4F45D-D64E-5AFA-E68D-F42D59438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4330C-AD1C-53A9-6DFD-1A3095CE9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CDC8-8671-B9DC-6A78-D62F37634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D7ED0-6331-219B-D2D2-81F0F9EFF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9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37A3-F3B4-3DF2-9156-0C72DBF0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64DC4-8097-A9C1-95B5-C51A3B075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BF8AC-791F-EBE0-0F49-7B9A2D7CF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D6C6D-F3DD-EA65-7519-27EA09E8C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1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120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65E87-9A85-A307-B136-16998750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64B8C-1247-5EF5-DB6A-63F326E1F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CF88F-F46E-4272-6791-BE8254D23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E1029-B16B-0680-7C56-4E6285172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12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FEE6-F504-A679-B1AC-8B7B9F31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3DADE-16B5-8D5F-15A3-3EAB87BE7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2A1C7-BCD2-3A47-6820-92AC23E73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A50E0-13F3-8FB3-F450-6493521CC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3A6D-2C8B-B87D-627A-FAB4EF6A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31D78-5058-CFD2-43CB-6170143D6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40AD0-5746-4743-42C0-DD7540FF8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34-35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A81FA-9496-2AFA-3880-6DA4E8C58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9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35-36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8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36-37 1/2</a:t>
            </a:r>
          </a:p>
          <a:p>
            <a:r>
              <a:rPr lang="en-US">
                <a:ea typeface="Calibri"/>
                <a:cs typeface="Calibri"/>
              </a:rPr>
              <a:t>Python program </a:t>
            </a:r>
            <a:r>
              <a:rPr lang="en-US" err="1">
                <a:ea typeface="Calibri"/>
                <a:cs typeface="Calibri"/>
              </a:rPr>
              <a:t>fertig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Läuft</a:t>
            </a:r>
            <a:r>
              <a:rPr lang="en-US">
                <a:ea typeface="Calibri"/>
                <a:cs typeface="Calibri"/>
              </a:rPr>
              <a:t> auf </a:t>
            </a:r>
            <a:r>
              <a:rPr lang="en-US" err="1">
                <a:ea typeface="Calibri"/>
                <a:cs typeface="Calibri"/>
              </a:rPr>
              <a:t>unserem</a:t>
            </a:r>
            <a:r>
              <a:rPr lang="en-US">
                <a:ea typeface="Calibri"/>
                <a:cs typeface="Calibri"/>
              </a:rPr>
              <a:t> laptop</a:t>
            </a:r>
          </a:p>
          <a:p>
            <a:r>
              <a:rPr lang="en-US">
                <a:ea typeface="Calibri"/>
                <a:cs typeface="Calibri"/>
              </a:rPr>
              <a:t>Kann in </a:t>
            </a:r>
            <a:r>
              <a:rPr lang="en-US" err="1">
                <a:ea typeface="Calibri"/>
                <a:cs typeface="Calibri"/>
              </a:rPr>
              <a:t>sekunden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Fahrten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berechnen</a:t>
            </a:r>
          </a:p>
          <a:p>
            <a:r>
              <a:rPr lang="en-US">
                <a:ea typeface="Calibri"/>
                <a:cs typeface="Calibri"/>
              </a:rPr>
              <a:t>ABER: </a:t>
            </a:r>
            <a:r>
              <a:rPr lang="en-US" err="1">
                <a:ea typeface="Calibri"/>
                <a:cs typeface="Calibri"/>
              </a:rPr>
              <a:t>wollen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bessere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Bedienbarkeit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36-37 2/2</a:t>
            </a:r>
          </a:p>
          <a:p>
            <a:r>
              <a:rPr lang="en-US" err="1">
                <a:ea typeface="Calibri"/>
                <a:cs typeface="Calibri"/>
              </a:rPr>
              <a:t>Lösung</a:t>
            </a:r>
            <a:r>
              <a:rPr lang="en-US">
                <a:ea typeface="Calibri"/>
                <a:cs typeface="Calibri"/>
              </a:rPr>
              <a:t>: WebApp</a:t>
            </a:r>
          </a:p>
          <a:p>
            <a:r>
              <a:rPr lang="en-US">
                <a:ea typeface="Calibri"/>
                <a:cs typeface="Calibri"/>
              </a:rPr>
              <a:t>Flask server</a:t>
            </a:r>
          </a:p>
          <a:p>
            <a:r>
              <a:rPr lang="en-US">
                <a:ea typeface="Calibri"/>
                <a:cs typeface="Calibri"/>
              </a:rPr>
              <a:t>Library -&gt; server -&gt; http </a:t>
            </a:r>
            <a:r>
              <a:rPr lang="en-US" err="1">
                <a:ea typeface="Calibri"/>
                <a:cs typeface="Calibri"/>
              </a:rPr>
              <a:t>anfragen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beantworten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/search -&gt; get </a:t>
            </a:r>
            <a:r>
              <a:rPr lang="en-US" err="1">
                <a:ea typeface="Calibri"/>
                <a:cs typeface="Calibri"/>
              </a:rPr>
              <a:t>Stationen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/result -&gt; get Connection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Läuft</a:t>
            </a:r>
            <a:r>
              <a:rPr lang="en-US">
                <a:ea typeface="Calibri"/>
                <a:cs typeface="Calibri"/>
              </a:rPr>
              <a:t> super auf </a:t>
            </a:r>
            <a:r>
              <a:rPr lang="en-US" err="1">
                <a:ea typeface="Calibri"/>
                <a:cs typeface="Calibri"/>
              </a:rPr>
              <a:t>unserem</a:t>
            </a:r>
            <a:r>
              <a:rPr lang="en-US">
                <a:ea typeface="Calibri"/>
                <a:cs typeface="Calibri"/>
              </a:rPr>
              <a:t> laptop -&gt; </a:t>
            </a:r>
            <a:r>
              <a:rPr lang="en-US" err="1">
                <a:ea typeface="Calibri"/>
                <a:cs typeface="Calibri"/>
              </a:rPr>
              <a:t>wollen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hergeben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8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>
                <a:ea typeface="Calibri"/>
                <a:cs typeface="Calibri"/>
              </a:rPr>
              <a:t>Auf </a:t>
            </a:r>
            <a:r>
              <a:rPr lang="en-US" err="1">
                <a:ea typeface="Calibri"/>
                <a:cs typeface="Calibri"/>
              </a:rPr>
              <a:t>jedem</a:t>
            </a:r>
            <a:r>
              <a:rPr lang="en-US">
                <a:ea typeface="Calibri"/>
                <a:cs typeface="Calibri"/>
              </a:rPr>
              <a:t> Computer </a:t>
            </a:r>
            <a:r>
              <a:rPr lang="en-US" err="1">
                <a:ea typeface="Calibri"/>
                <a:cs typeface="Calibri"/>
              </a:rPr>
              <a:t>mit</a:t>
            </a:r>
            <a:r>
              <a:rPr lang="en-US">
                <a:ea typeface="Calibri"/>
                <a:cs typeface="Calibri"/>
              </a:rPr>
              <a:t>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4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7728-45F7-534B-511D-E5747754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ADAA1-F424-F11C-89E1-2857C533F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2122A-9137-2B0D-D203-422F5DB2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 err="1">
                <a:ea typeface="Calibri"/>
                <a:cs typeface="Calibri"/>
              </a:rPr>
              <a:t>dockerfile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C6767-735E-18CE-163E-F422091F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75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EC02-8475-A11E-9902-0C0B7C59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05269-5D8A-1BDB-79EF-12D9EBFB2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11A5D-3E73-1DF9-87DB-CAD655489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>
                <a:ea typeface="Calibri"/>
                <a:cs typeface="Calibri"/>
              </a:rPr>
              <a:t>Computer </a:t>
            </a:r>
            <a:r>
              <a:rPr lang="en-US" err="1">
                <a:ea typeface="Calibri"/>
                <a:cs typeface="Calibri"/>
              </a:rPr>
              <a:t>mit</a:t>
            </a:r>
            <a:r>
              <a:rPr lang="en-US">
                <a:ea typeface="Calibri"/>
                <a:cs typeface="Calibri"/>
              </a:rPr>
              <a:t>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D7528-869B-22E5-3A59-6A438218D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59049-AAC7-EAED-D65C-0503018E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F749E-CE44-1574-181C-9F0EAFEC1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FF528-00A4-3762-C07A-CB617E18E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 err="1">
                <a:ea typeface="Calibri"/>
                <a:cs typeface="Calibri"/>
              </a:rPr>
              <a:t>Kopie</a:t>
            </a:r>
            <a:r>
              <a:rPr lang="en-US">
                <a:ea typeface="Calibri"/>
                <a:cs typeface="Calibri"/>
              </a:rPr>
              <a:t> von </a:t>
            </a:r>
            <a:r>
              <a:rPr lang="en-US" err="1">
                <a:ea typeface="Calibri"/>
                <a:cs typeface="Calibri"/>
              </a:rPr>
              <a:t>Github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holen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CF4F-BD64-3052-5FD0-4C190DA7B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3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0871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22AA-D9A6-F725-A4A0-4B6B2886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963D7-BBB0-8891-DE03-E74EA53B6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3EB73-856F-C551-D112-A6E59946D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>
                <a:ea typeface="Calibri"/>
                <a:cs typeface="Calibri"/>
              </a:rPr>
              <a:t>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48D99-22C1-EA7F-9C87-8B518E38E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42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7009A-3CA8-CE4E-B6AD-23AB8827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30ACE-A2A9-81B4-7617-35014A967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B743B-C6EC-595D-0879-30735BBF3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37-38</a:t>
            </a:r>
          </a:p>
          <a:p>
            <a:r>
              <a:rPr lang="en-US" dirty="0">
                <a:ea typeface="Calibri"/>
                <a:cs typeface="Calibri"/>
              </a:rPr>
              <a:t>Download, filter &amp; setup </a:t>
            </a:r>
            <a:r>
              <a:rPr lang="en-US" dirty="0" err="1">
                <a:ea typeface="Calibri"/>
                <a:cs typeface="Calibri"/>
              </a:rPr>
              <a:t>db</a:t>
            </a:r>
            <a:r>
              <a:rPr lang="en-US" dirty="0">
                <a:ea typeface="Calibri"/>
                <a:cs typeface="Calibri"/>
              </a:rPr>
              <a:t> with ptc4gtfs</a:t>
            </a:r>
          </a:p>
          <a:p>
            <a:r>
              <a:rPr lang="en-US" dirty="0" err="1">
                <a:ea typeface="Calibri"/>
                <a:cs typeface="Calibri"/>
              </a:rPr>
              <a:t>Erstellen</a:t>
            </a:r>
            <a:r>
              <a:rPr lang="en-US" dirty="0">
                <a:ea typeface="Calibri"/>
                <a:cs typeface="Calibri"/>
              </a:rPr>
              <a:t> NUR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TRAM &amp; U-BAHN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A537C-F8CA-0543-E14B-1D496B242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11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E201-22F0-EF58-A026-DE39FC56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4003E-0268-BA3C-6B19-8A70CA915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6BD56-E255-488A-35D6-8B1067FB9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37-38</a:t>
            </a:r>
          </a:p>
          <a:p>
            <a:r>
              <a:rPr lang="en-US">
                <a:ea typeface="Calibri"/>
                <a:cs typeface="Calibri"/>
              </a:rPr>
              <a:t>App/Server </a:t>
            </a:r>
            <a:r>
              <a:rPr lang="en-US" err="1">
                <a:ea typeface="Calibri"/>
                <a:cs typeface="Calibri"/>
              </a:rPr>
              <a:t>starten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EE09D-FEB5-0C4C-C342-E66BCF2E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4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38-39</a:t>
            </a:r>
          </a:p>
          <a:p>
            <a:r>
              <a:rPr lang="en-US" err="1">
                <a:ea typeface="Calibri"/>
                <a:cs typeface="Calibri"/>
              </a:rPr>
              <a:t>Grundlegend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einfach</a:t>
            </a:r>
          </a:p>
          <a:p>
            <a:r>
              <a:rPr lang="en-US">
                <a:ea typeface="Calibri"/>
                <a:cs typeface="Calibri"/>
              </a:rPr>
              <a:t>Schnell </a:t>
            </a:r>
            <a:r>
              <a:rPr lang="en-US" err="1">
                <a:ea typeface="Calibri"/>
                <a:cs typeface="Calibri"/>
              </a:rPr>
              <a:t>implementiert</a:t>
            </a:r>
          </a:p>
          <a:p>
            <a:r>
              <a:rPr lang="en-US" err="1">
                <a:ea typeface="Calibri"/>
                <a:cs typeface="Calibri"/>
              </a:rPr>
              <a:t>echte</a:t>
            </a:r>
            <a:r>
              <a:rPr lang="en-US">
                <a:ea typeface="Calibri"/>
                <a:cs typeface="Calibri"/>
              </a:rPr>
              <a:t> Welt: </a:t>
            </a:r>
            <a:r>
              <a:rPr lang="en-US" err="1">
                <a:ea typeface="Calibri"/>
                <a:cs typeface="Calibri"/>
              </a:rPr>
              <a:t>komplizierter</a:t>
            </a:r>
            <a:r>
              <a:rPr lang="en-US">
                <a:ea typeface="Calibri"/>
                <a:cs typeface="Calibri"/>
              </a:rPr>
              <a:t> -&gt; </a:t>
            </a:r>
            <a:r>
              <a:rPr lang="en-US" err="1">
                <a:ea typeface="Calibri"/>
                <a:cs typeface="Calibri"/>
              </a:rPr>
              <a:t>Probleme</a:t>
            </a:r>
            <a:r>
              <a:rPr lang="en-US">
                <a:ea typeface="Calibri"/>
                <a:cs typeface="Calibri"/>
              </a:rPr>
              <a:t> (Warten)</a:t>
            </a:r>
          </a:p>
          <a:p>
            <a:r>
              <a:rPr lang="en-US">
                <a:ea typeface="Calibri"/>
                <a:cs typeface="Calibri"/>
              </a:rPr>
              <a:t>Zukunft: </a:t>
            </a:r>
            <a:r>
              <a:rPr lang="en-US" err="1">
                <a:ea typeface="Calibri"/>
                <a:cs typeface="Calibri"/>
              </a:rPr>
              <a:t>Echtzeit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über</a:t>
            </a:r>
            <a:r>
              <a:rPr lang="en-US">
                <a:ea typeface="Calibri"/>
                <a:cs typeface="Calibri"/>
              </a:rPr>
              <a:t> Realtime Feed in DB &amp; </a:t>
            </a:r>
            <a:r>
              <a:rPr lang="en-US" err="1">
                <a:ea typeface="Calibri"/>
                <a:cs typeface="Calibri"/>
              </a:rPr>
              <a:t>korrekte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Umsteige&amp;Wartezeiten</a:t>
            </a:r>
          </a:p>
          <a:p>
            <a:r>
              <a:rPr lang="en-US" err="1">
                <a:ea typeface="Calibri"/>
                <a:cs typeface="Calibri"/>
              </a:rPr>
              <a:t>Trotzdem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Spaß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Tafelbilder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vorenthalten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955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39-40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211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30-31 1/2</a:t>
            </a:r>
          </a:p>
          <a:p>
            <a:r>
              <a:rPr lang="en-US">
                <a:ea typeface="Calibri"/>
                <a:cs typeface="Calibri"/>
              </a:rPr>
              <a:t>Haben: Netz für </a:t>
            </a:r>
            <a:r>
              <a:rPr lang="en-US" err="1">
                <a:ea typeface="Calibri"/>
                <a:cs typeface="Calibri"/>
              </a:rPr>
              <a:t>perfekte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verbindungen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keine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wartezeiten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r>
              <a:rPr lang="en-US">
                <a:ea typeface="Calibri"/>
                <a:cs typeface="Calibri"/>
              </a:rPr>
              <a:t>Wollen: </a:t>
            </a:r>
            <a:r>
              <a:rPr lang="en-US" err="1">
                <a:ea typeface="Calibri"/>
                <a:cs typeface="Calibri"/>
              </a:rPr>
              <a:t>Abfrage</a:t>
            </a:r>
            <a:r>
              <a:rPr lang="en-US">
                <a:ea typeface="Calibri"/>
                <a:cs typeface="Calibri"/>
              </a:rPr>
              <a:t> für </a:t>
            </a:r>
            <a:r>
              <a:rPr lang="en-US" err="1">
                <a:ea typeface="Calibri"/>
                <a:cs typeface="Calibri"/>
              </a:rPr>
              <a:t>reale</a:t>
            </a:r>
            <a:r>
              <a:rPr lang="en-US">
                <a:ea typeface="Calibri"/>
                <a:cs typeface="Calibri"/>
              </a:rPr>
              <a:t> Routen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0D11-707A-BC98-F831-8A61C7CD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74C76-E488-1AFA-C05E-A709037EE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04199-443C-1D18-6DB8-2173D6B63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30-31 2/2</a:t>
            </a:r>
            <a:endParaRPr lang="en-US"/>
          </a:p>
          <a:p>
            <a:r>
              <a:rPr lang="en-US" err="1">
                <a:ea typeface="Calibri"/>
                <a:cs typeface="Calibri"/>
              </a:rPr>
              <a:t>Abfahrten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anschauen</a:t>
            </a:r>
            <a:r>
              <a:rPr lang="en-US">
                <a:ea typeface="Calibri"/>
                <a:cs typeface="Calibri"/>
              </a:rPr>
              <a:t> -&gt; </a:t>
            </a:r>
            <a:r>
              <a:rPr lang="en-US" err="1">
                <a:ea typeface="Calibri"/>
                <a:cs typeface="Calibri"/>
              </a:rPr>
              <a:t>fahren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nicht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jede</a:t>
            </a:r>
            <a:r>
              <a:rPr lang="en-US">
                <a:ea typeface="Calibri"/>
                <a:cs typeface="Calibri"/>
              </a:rPr>
              <a:t> minute :/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BFA61-898C-01D9-BE90-BB428504F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57D7-583B-464D-889B-8D090E67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919D9-A2D6-E13F-E8ED-DCB530775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49549-8750-23E4-8EB2-A7052EE5D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31-32 1/2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Wie </a:t>
            </a:r>
            <a:r>
              <a:rPr lang="en-US" dirty="0" err="1">
                <a:ea typeface="Calibri"/>
                <a:cs typeface="Calibri"/>
              </a:rPr>
              <a:t>gesagt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haben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dijkstra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wie</a:t>
            </a:r>
            <a:r>
              <a:rPr lang="en-US" dirty="0">
                <a:ea typeface="Calibri"/>
                <a:cs typeface="Calibri"/>
              </a:rPr>
              <a:t> in der </a:t>
            </a:r>
            <a:r>
              <a:rPr lang="en-US" dirty="0" err="1">
                <a:ea typeface="Calibri"/>
                <a:cs typeface="Calibri"/>
              </a:rPr>
              <a:t>netten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anmiation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Unsere</a:t>
            </a:r>
            <a:r>
              <a:rPr lang="en-US" dirty="0">
                <a:ea typeface="Calibri"/>
                <a:cs typeface="Calibri"/>
              </a:rPr>
              <a:t> version: </a:t>
            </a:r>
            <a:r>
              <a:rPr lang="en-US" dirty="0" err="1"/>
              <a:t>Gewichte</a:t>
            </a:r>
            <a:r>
              <a:rPr lang="en-US" dirty="0"/>
              <a:t> = </a:t>
            </a:r>
            <a:r>
              <a:rPr lang="en-US" dirty="0" err="1"/>
              <a:t>Fahrzeit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4947A-2EC2-F89F-60FC-6A6AECD2B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EEEF-5DBD-1265-AA19-32C1E941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24614-A872-D039-5F3C-B819E40E7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4866C-B309-2367-A861-F6DB97B1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31-32 2/2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Beispiel</a:t>
            </a:r>
            <a:r>
              <a:rPr lang="en-US"/>
              <a:t>:</a:t>
            </a:r>
            <a:endParaRPr lang="en-US">
              <a:solidFill>
                <a:srgbClr val="44444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Start: 10:00</a:t>
            </a:r>
            <a:endParaRPr lang="en-US">
              <a:solidFill>
                <a:srgbClr val="44444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Abfahrt</a:t>
            </a:r>
            <a:r>
              <a:rPr lang="en-US"/>
              <a:t>: 10:05</a:t>
            </a:r>
            <a:endParaRPr lang="en-US">
              <a:solidFill>
                <a:srgbClr val="44444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Fahrzeit</a:t>
            </a:r>
            <a:r>
              <a:rPr lang="en-US"/>
              <a:t>: 3 </a:t>
            </a:r>
            <a:r>
              <a:rPr lang="en-US" err="1"/>
              <a:t>Minuten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Kosten = 8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915FA-38AB-8244-2B08-D48C67A2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6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32-33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Änderungen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jede</a:t>
            </a:r>
            <a:r>
              <a:rPr lang="en-US">
                <a:ea typeface="Calibri"/>
                <a:cs typeface="Calibri"/>
              </a:rPr>
              <a:t> minute je </a:t>
            </a:r>
            <a:r>
              <a:rPr lang="en-US" err="1">
                <a:ea typeface="Calibri"/>
                <a:cs typeface="Calibri"/>
              </a:rPr>
              <a:t>nach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abfahrt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Störungen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Personen</a:t>
            </a:r>
            <a:r>
              <a:rPr lang="en-US">
                <a:ea typeface="Calibri"/>
                <a:cs typeface="Calibri"/>
              </a:rPr>
              <a:t> am Gleis, </a:t>
            </a:r>
            <a:r>
              <a:rPr lang="en-US" err="1">
                <a:ea typeface="Calibri"/>
                <a:cs typeface="Calibri"/>
              </a:rPr>
              <a:t>Zugausfall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Verspätung</a:t>
            </a:r>
            <a:r>
              <a:rPr lang="en-US">
                <a:ea typeface="Calibri"/>
                <a:cs typeface="Calibri"/>
              </a:rPr>
              <a:t>...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F24F5-85B8-420C-9D36-AE3938AB3BAA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48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8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4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3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57D4-8001-B194-7011-7C722FDDB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E9BDA85B-88BA-D070-984A-4783A62586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2793843" y="0"/>
            <a:ext cx="660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48A62-2AA5-4763-B705-0F577E6A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5DA9-CDD2-860A-2C06-BFEDF42D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  <a:r>
              <a:rPr lang="en-US"/>
              <a:t> Schritt II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87CA768-0F07-97E0-3BDD-05A27747D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198392"/>
              </p:ext>
            </p:extLst>
          </p:nvPr>
        </p:nvGraphicFramePr>
        <p:xfrm>
          <a:off x="732574" y="2921404"/>
          <a:ext cx="5236832" cy="20303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Distanz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C55BF12-852B-5FA8-5618-9BC3B15C904C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778CBF5-8548-A18E-AC9C-E5E2B49F5456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​4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4F58C77-B4E5-0085-7F75-8A8214FEEC1D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DF7CD9-0A92-7E9C-1349-F2C7E2575C63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BBEFE7-5F0A-FB0E-C9A3-9803CEA813E0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8C5B19-4A81-F99F-190A-924CDDF95475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BEF70E-5852-38BF-D9EE-B66818767340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DB351-2CAB-B746-2CD1-79DCD2004CD3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2AC89-A02A-6F6B-9C83-FF47AD0E1FB7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6F6C6-AFEA-5CEF-4722-0EE6452289A4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B0462-F9D0-E927-1D26-DB471D406B32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4B3D93-4BFD-DEE4-6B92-161240CAFDE7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9879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C213-C5AE-FEC5-F814-DA97F2D9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7E52-111C-7220-1713-C070AE30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  <a:r>
              <a:rPr lang="en-US"/>
              <a:t> Schritt II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BDF5F04D-A103-0204-59C6-DDDA81C57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582499"/>
              </p:ext>
            </p:extLst>
          </p:nvPr>
        </p:nvGraphicFramePr>
        <p:xfrm>
          <a:off x="732574" y="2921404"/>
          <a:ext cx="5236832" cy="20303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Distanz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AD37D24-B67F-41FB-A3B8-62A2C0ADB06D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4FF6DDB-4699-18DF-4A0A-938A1E5A0F6C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​4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C41AC23-ABE1-0CDB-DB11-FF0707146C39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BF905-BF5F-E3A2-C992-3FA7C1004F09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9639C-8954-D7FD-4462-BDAEA5F4DD9D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9FF653-22B7-BC5C-AA70-C4F541B7142F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2678FD-FE6B-43D3-618B-ED508340504A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ECB25-CFE5-58A8-0634-8E74AB6A2B90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A312F-96B8-D814-F61B-F75EB7CB1C03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12890-EEB7-0150-FE02-F8F584922C11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01A15-6E43-B730-F455-3C1812879AE8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A0701-AFCE-DF10-723E-202885DE212B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9616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614B-7251-D6F0-B31E-EA8EC0A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26F1-C247-4EE6-260A-2AEAEB5C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  <a:r>
              <a:rPr lang="en-US"/>
              <a:t> Schritt II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4CDC674-0967-82D9-FE38-A5625DB0E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591990"/>
              </p:ext>
            </p:extLst>
          </p:nvPr>
        </p:nvGraphicFramePr>
        <p:xfrm>
          <a:off x="732574" y="2921404"/>
          <a:ext cx="5236832" cy="20303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Distanz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4 -&gt;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4CE45E6-F122-18C1-510D-8B6864E5C9C5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80A68B1-DD79-3AE0-B671-272F2DEE3B06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​4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0B9053F-D45A-6D6C-696A-4C85FBF26563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85E54C-7FA2-8EDE-A131-2F7A7B34FBED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EBEFF-4854-8744-E22E-5C30EC7F44ED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CF3831-4E35-4403-3B5C-8B5561032826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7BD8EC-C04C-4182-9881-C3B43061603D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57AC5-4CC4-D160-E071-E5471AA59043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BD777-0844-DF1F-0017-F9CF0088191C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3BC48-A792-3C17-1F34-619E61F87C85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71274-BA73-9D78-D6B4-B00087D5D3CA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8899C-5DD3-06BE-2A65-D52A84C42C5A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640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24DF-AA7D-6B57-999F-E39ABCCE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740E-38D5-54E7-B3F1-C8AB23C2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  <a:r>
              <a:rPr lang="en-US"/>
              <a:t> Schritt II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370EB625-F415-05F4-490F-2E3A7717E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981428"/>
              </p:ext>
            </p:extLst>
          </p:nvPr>
        </p:nvGraphicFramePr>
        <p:xfrm>
          <a:off x="732574" y="2921404"/>
          <a:ext cx="5236832" cy="20303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Distanz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A9A36EF-FB8C-B00C-A8EA-8C730E8D692B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6DF4C6C-84C3-1A66-9C52-147F910CFE81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​3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199FED4-2356-096A-7D8D-F0AA82B100BF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B45F18-FBC7-8C6F-D634-67E00E0506EB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C8611-D59E-0385-7EB0-590A290C84FC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46A9B-67DF-A217-A8F2-C8F56338AFA8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243289-DC46-8B7F-A037-0F9B28D16A98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7C363-7CA0-5444-5F10-EC6A831623C9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7732A-41AC-1707-FC7B-9FCA10EFF442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99460-5BF7-7294-5E31-892DDF2A97B4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5F141-FEB0-27F2-3BC9-1EFC5FCB2E07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A8F8F-330C-6C6A-8CE8-7DF693E67806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4960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4BF70-4EC4-2E40-3223-3508CEAB3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735580"/>
            <a:ext cx="3553412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err="1"/>
              <a:t>Engmaschig</a:t>
            </a:r>
            <a:endParaRPr lang="en-US" sz="1800"/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Gut </a:t>
            </a:r>
            <a:r>
              <a:rPr lang="en-US" sz="1800" err="1"/>
              <a:t>Vernetzt</a:t>
            </a:r>
            <a:endParaRPr lang="en-US" sz="1800"/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err="1"/>
              <a:t>Abgeschlossen</a:t>
            </a:r>
            <a:endParaRPr lang="en-US" sz="1800"/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err="1"/>
              <a:t>Vereinfacht</a:t>
            </a:r>
            <a:r>
              <a:rPr lang="en-US" sz="1800"/>
              <a:t> </a:t>
            </a:r>
            <a:r>
              <a:rPr lang="en-US" sz="1800" err="1"/>
              <a:t>darstellbar</a:t>
            </a:r>
            <a:endParaRPr lang="en-US" sz="1800"/>
          </a:p>
        </p:txBody>
      </p:sp>
      <p:pic>
        <p:nvPicPr>
          <p:cNvPr id="11" name="Picture Placeholder 10" descr="A map of a train&#10;&#10;AI-generated content may be incorrect.">
            <a:extLst>
              <a:ext uri="{FF2B5EF4-FFF2-40B4-BE49-F238E27FC236}">
                <a16:creationId xmlns:a16="http://schemas.microsoft.com/office/drawing/2014/main" id="{8BFE60CB-2114-BC46-5655-F8EA61B104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r="23391" b="-2"/>
          <a:stretch>
            <a:fillRect/>
          </a:stretch>
        </p:blipFill>
        <p:spPr>
          <a:xfrm>
            <a:off x="5284076" y="10"/>
            <a:ext cx="6907924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FE3DEB-D74C-D25C-E72E-0CED6CD5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err="1"/>
              <a:t>Datenbeschaffung</a:t>
            </a:r>
            <a:endParaRPr lang="en-US" sz="4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927311-B289-FFAD-5B0C-4ECD1F7688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43400" cy="831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23AAD9-7C7A-11AD-5812-40DE482ECD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45876" cy="445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err="1"/>
              <a:t>Tramnetz</a:t>
            </a:r>
            <a:r>
              <a:rPr lang="de-DE" sz="2800"/>
              <a:t> München:</a:t>
            </a:r>
            <a:endParaRPr lang="en-DE" sz="2800"/>
          </a:p>
        </p:txBody>
      </p:sp>
    </p:spTree>
    <p:extLst>
      <p:ext uri="{BB962C8B-B14F-4D97-AF65-F5344CB8AC3E}">
        <p14:creationId xmlns:p14="http://schemas.microsoft.com/office/powerpoint/2010/main" val="22294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F1C88-E4F1-7C40-B387-305F514F7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E421AE-AF63-9EAE-D2F4-0C94A2CBE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DE277-B235-6A11-30E7-236C27055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212848"/>
            <a:ext cx="3553412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err="1"/>
              <a:t>Extraktion</a:t>
            </a:r>
            <a:r>
              <a:rPr lang="en-US" sz="1800"/>
              <a:t> von </a:t>
            </a:r>
            <a:r>
              <a:rPr lang="en-US" sz="1800" err="1"/>
              <a:t>Referenzbild</a:t>
            </a:r>
            <a:r>
              <a:rPr lang="en-US" sz="1800"/>
              <a:t> 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err="1"/>
              <a:t>Einfügen</a:t>
            </a:r>
            <a:r>
              <a:rPr lang="en-US" sz="1800"/>
              <a:t> in </a:t>
            </a:r>
            <a:r>
              <a:rPr lang="en-US" sz="1800" err="1"/>
              <a:t>Datenstruktur</a:t>
            </a:r>
            <a:endParaRPr lang="en-US" sz="1800"/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Color-Coding der </a:t>
            </a:r>
            <a:r>
              <a:rPr lang="en-US" sz="1800" err="1"/>
              <a:t>Tramlinien</a:t>
            </a:r>
            <a:endParaRPr lang="en-US" sz="1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18581C-C681-50A4-A8DD-833B633E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err="1"/>
              <a:t>Vorgehen</a:t>
            </a:r>
            <a:endParaRPr lang="en-US" sz="44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968C3D-6957-CD75-8F4D-1A46FFB646B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Placeholder 10" descr="A map of a train&#10;&#10;AI-generated content may be incorrect.">
            <a:extLst>
              <a:ext uri="{FF2B5EF4-FFF2-40B4-BE49-F238E27FC236}">
                <a16:creationId xmlns:a16="http://schemas.microsoft.com/office/drawing/2014/main" id="{2F75F116-1F03-7AF9-5665-25F50EE7D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r="23391" b="-2"/>
          <a:stretch>
            <a:fillRect/>
          </a:stretch>
        </p:blipFill>
        <p:spPr>
          <a:xfrm>
            <a:off x="5284076" y="10"/>
            <a:ext cx="69079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4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7238EB-A449-2534-794E-02FDA743C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9143" r="8911" b="5167"/>
          <a:stretch>
            <a:fillRect/>
          </a:stretch>
        </p:blipFill>
        <p:spPr>
          <a:xfrm>
            <a:off x="0" y="0"/>
            <a:ext cx="88301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37A15F-B2E4-CC25-F76B-1A447A49E608}"/>
              </a:ext>
            </a:extLst>
          </p:cNvPr>
          <p:cNvSpPr/>
          <p:nvPr/>
        </p:nvSpPr>
        <p:spPr>
          <a:xfrm>
            <a:off x="797765" y="2719388"/>
            <a:ext cx="1190579" cy="647610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BDBD11-FA82-2347-8FAB-DF839FA310CC}"/>
              </a:ext>
            </a:extLst>
          </p:cNvPr>
          <p:cNvGrpSpPr/>
          <p:nvPr/>
        </p:nvGrpSpPr>
        <p:grpSpPr>
          <a:xfrm>
            <a:off x="1969351" y="2230074"/>
            <a:ext cx="4775366" cy="1708377"/>
            <a:chOff x="1969351" y="2230074"/>
            <a:chExt cx="4775366" cy="1708377"/>
          </a:xfrm>
        </p:grpSpPr>
        <p:pic>
          <p:nvPicPr>
            <p:cNvPr id="12" name="Picture Placeholder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FBC502BC-B3A1-D7A2-1581-C21067A1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6" t="43211" r="66095" b="48864"/>
            <a:stretch>
              <a:fillRect/>
            </a:stretch>
          </p:blipFill>
          <p:spPr>
            <a:xfrm>
              <a:off x="3621065" y="2230074"/>
              <a:ext cx="3123652" cy="1708377"/>
            </a:xfrm>
            <a:prstGeom prst="rect">
              <a:avLst/>
            </a:prstGeom>
            <a:ln w="28575">
              <a:solidFill>
                <a:schemeClr val="bg1"/>
              </a:solidFill>
              <a:prstDash val="sysDot"/>
            </a:ln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3FA745-1E5A-A6AC-D202-003112D2E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7550" y="2230074"/>
              <a:ext cx="1633515" cy="47502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4BA517-7BA3-8904-5383-78A493F6FC5D}"/>
                </a:ext>
              </a:extLst>
            </p:cNvPr>
            <p:cNvCxnSpPr>
              <a:cxnSpLocks/>
            </p:cNvCxnSpPr>
            <p:nvPr/>
          </p:nvCxnSpPr>
          <p:spPr>
            <a:xfrm>
              <a:off x="1969351" y="3366998"/>
              <a:ext cx="1651714" cy="57145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97EE287-9795-A48C-FCCC-E5D8405C723B}"/>
              </a:ext>
            </a:extLst>
          </p:cNvPr>
          <p:cNvSpPr txBox="1"/>
          <p:nvPr/>
        </p:nvSpPr>
        <p:spPr>
          <a:xfrm>
            <a:off x="3621065" y="1410595"/>
            <a:ext cx="2544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Haltestellenname</a:t>
            </a:r>
            <a:endParaRPr lang="en-DE" sz="2400">
              <a:solidFill>
                <a:schemeClr val="bg1"/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4D44044-0BD3-48D3-B9CC-DE9F83C87DE2}"/>
              </a:ext>
            </a:extLst>
          </p:cNvPr>
          <p:cNvSpPr/>
          <p:nvPr/>
        </p:nvSpPr>
        <p:spPr>
          <a:xfrm>
            <a:off x="5304334" y="2688318"/>
            <a:ext cx="426518" cy="70961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B8E429-30F2-C2BD-1452-5E2240E6FA83}"/>
              </a:ext>
            </a:extLst>
          </p:cNvPr>
          <p:cNvSpPr txBox="1"/>
          <p:nvPr/>
        </p:nvSpPr>
        <p:spPr>
          <a:xfrm>
            <a:off x="5768925" y="2812291"/>
            <a:ext cx="2965450" cy="461665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Koordinaten</a:t>
            </a:r>
            <a:endParaRPr lang="en-DE" sz="2400">
              <a:solidFill>
                <a:schemeClr val="bg1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5B10559-8E63-843F-AABF-3809D7BD6DA3}"/>
              </a:ext>
            </a:extLst>
          </p:cNvPr>
          <p:cNvSpPr/>
          <p:nvPr/>
        </p:nvSpPr>
        <p:spPr>
          <a:xfrm rot="16200000">
            <a:off x="4729643" y="787518"/>
            <a:ext cx="357813" cy="23749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04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D43CE8B-9DE1-7A4B-AEC7-944CAB0FD8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t="22998" r="60532" b="49901"/>
          <a:stretch>
            <a:fillRect/>
          </a:stretch>
        </p:blipFill>
        <p:spPr>
          <a:xfrm>
            <a:off x="6096000" y="1026957"/>
            <a:ext cx="4711700" cy="480408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300E7-177B-B18E-F1DC-35972D366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9421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Verbindungsdictionary</a:t>
            </a:r>
            <a:r>
              <a:rPr lang="de-DE"/>
              <a:t> geordnet nach Linien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Jede Linie bekommt eine Farbe</a:t>
            </a:r>
          </a:p>
          <a:p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A9DE7-8552-E8CD-18E3-F37CC120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/>
              <a:t>Color-Coding</a:t>
            </a:r>
          </a:p>
        </p:txBody>
      </p:sp>
    </p:spTree>
    <p:extLst>
      <p:ext uri="{BB962C8B-B14F-4D97-AF65-F5344CB8AC3E}">
        <p14:creationId xmlns:p14="http://schemas.microsoft.com/office/powerpoint/2010/main" val="84198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856CD1-E7DE-0532-29E7-A36E11B7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9352" r="9820" b="6944"/>
          <a:stretch>
            <a:fillRect/>
          </a:stretch>
        </p:blipFill>
        <p:spPr>
          <a:xfrm>
            <a:off x="-57151" y="0"/>
            <a:ext cx="84201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178458-AAB6-146F-608C-E18E133796EC}"/>
              </a:ext>
            </a:extLst>
          </p:cNvPr>
          <p:cNvSpPr/>
          <p:nvPr/>
        </p:nvSpPr>
        <p:spPr>
          <a:xfrm>
            <a:off x="308815" y="160338"/>
            <a:ext cx="1507285" cy="1014412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BD6AE-41F8-0202-BECB-E63914205B31}"/>
              </a:ext>
            </a:extLst>
          </p:cNvPr>
          <p:cNvGrpSpPr/>
          <p:nvPr/>
        </p:nvGrpSpPr>
        <p:grpSpPr>
          <a:xfrm>
            <a:off x="1816100" y="160338"/>
            <a:ext cx="5677642" cy="3268662"/>
            <a:chOff x="1816100" y="160338"/>
            <a:chExt cx="5677642" cy="3268662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F190ADD-E968-1828-CA5F-51004F2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0904" r="61024" b="76310"/>
            <a:stretch>
              <a:fillRect/>
            </a:stretch>
          </p:blipFill>
          <p:spPr>
            <a:xfrm>
              <a:off x="3943350" y="1403350"/>
              <a:ext cx="3550392" cy="2025650"/>
            </a:xfrm>
            <a:prstGeom prst="rect">
              <a:avLst/>
            </a:prstGeom>
            <a:ln w="28575">
              <a:solidFill>
                <a:schemeClr val="bg1"/>
              </a:solidFill>
              <a:prstDash val="sysDot"/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2A2E09-7563-93F9-687D-BAFB54130FCC}"/>
                </a:ext>
              </a:extLst>
            </p:cNvPr>
            <p:cNvCxnSpPr>
              <a:cxnSpLocks/>
            </p:cNvCxnSpPr>
            <p:nvPr/>
          </p:nvCxnSpPr>
          <p:spPr>
            <a:xfrm>
              <a:off x="1816100" y="160338"/>
              <a:ext cx="2127250" cy="12430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5CCF92-7B51-7EE8-F1A4-B71755A8157E}"/>
                </a:ext>
              </a:extLst>
            </p:cNvPr>
            <p:cNvCxnSpPr>
              <a:cxnSpLocks/>
            </p:cNvCxnSpPr>
            <p:nvPr/>
          </p:nvCxnSpPr>
          <p:spPr>
            <a:xfrm>
              <a:off x="1816100" y="1173163"/>
              <a:ext cx="2127250" cy="22558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0F3494A-C357-9479-4CE6-4FF03466CB0B}"/>
              </a:ext>
            </a:extLst>
          </p:cNvPr>
          <p:cNvSpPr/>
          <p:nvPr/>
        </p:nvSpPr>
        <p:spPr>
          <a:xfrm rot="16200000">
            <a:off x="4078771" y="839474"/>
            <a:ext cx="357813" cy="53975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DA8B3-2322-AE48-7756-67607AB86165}"/>
              </a:ext>
            </a:extLst>
          </p:cNvPr>
          <p:cNvSpPr txBox="1"/>
          <p:nvPr/>
        </p:nvSpPr>
        <p:spPr>
          <a:xfrm>
            <a:off x="3860800" y="551011"/>
            <a:ext cx="83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Linie</a:t>
            </a:r>
            <a:endParaRPr lang="en-DE" sz="2400">
              <a:solidFill>
                <a:schemeClr val="bg1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5A518EF-2FA9-947D-4A50-E734467DE370}"/>
              </a:ext>
            </a:extLst>
          </p:cNvPr>
          <p:cNvSpPr/>
          <p:nvPr/>
        </p:nvSpPr>
        <p:spPr>
          <a:xfrm>
            <a:off x="6694972" y="2146299"/>
            <a:ext cx="357813" cy="53975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1C2C2-755F-FA2D-8922-F42BB7AFAD0F}"/>
              </a:ext>
            </a:extLst>
          </p:cNvPr>
          <p:cNvSpPr txBox="1"/>
          <p:nvPr/>
        </p:nvSpPr>
        <p:spPr>
          <a:xfrm>
            <a:off x="7152244" y="2185342"/>
            <a:ext cx="1915556" cy="461665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Verbindung</a:t>
            </a:r>
            <a:endParaRPr lang="en-DE" sz="240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0E0F5C-1447-1E49-5243-E6291A1275AB}"/>
              </a:ext>
            </a:extLst>
          </p:cNvPr>
          <p:cNvCxnSpPr>
            <a:cxnSpLocks/>
          </p:cNvCxnSpPr>
          <p:nvPr/>
        </p:nvCxnSpPr>
        <p:spPr>
          <a:xfrm>
            <a:off x="5111750" y="3073400"/>
            <a:ext cx="0" cy="5778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70E9B3-1132-58ED-AA9B-647924141E64}"/>
              </a:ext>
            </a:extLst>
          </p:cNvPr>
          <p:cNvSpPr txBox="1"/>
          <p:nvPr/>
        </p:nvSpPr>
        <p:spPr>
          <a:xfrm>
            <a:off x="4437062" y="3741092"/>
            <a:ext cx="1349375" cy="461665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/>
                </a:solidFill>
              </a:rPr>
              <a:t>Gewicht</a:t>
            </a:r>
            <a:endParaRPr lang="en-DE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/>
      <p:bldP spid="21" grpId="0" animBg="1"/>
      <p:bldP spid="22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7D13-4419-331A-393A-E7F20051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F18A-415F-EAFB-A630-CC2D9C0C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E3B7-CC67-976F-0028-25CA6B3B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Dijkstra </a:t>
            </a:r>
            <a:r>
              <a:rPr lang="en-US" err="1"/>
              <a:t>nutzt</a:t>
            </a:r>
            <a:r>
              <a:rPr lang="en-US"/>
              <a:t> Daten in Form: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BC8D756-13B0-E4DC-D8FB-D2FFE346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5" y="2458583"/>
            <a:ext cx="12201071" cy="18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2DA8-32EC-AB50-6D47-A7950040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BEF0B002-1DB3-70CB-5C2E-9BD139D6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43" y="0"/>
            <a:ext cx="660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B3F06-CFF7-1F92-8370-FB8AB609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0ED2-5753-299F-F3D7-C65383CD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Unsere</a:t>
            </a:r>
            <a:r>
              <a:rPr lang="en-US"/>
              <a:t> Dijkstra </a:t>
            </a:r>
            <a:r>
              <a:rPr lang="en-US" err="1"/>
              <a:t>Implementierung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E20A-8D30-4A05-995F-5F3FEB1DB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Heapque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speichern</a:t>
            </a:r>
            <a:r>
              <a:rPr lang="en-US"/>
              <a:t> von </a:t>
            </a:r>
            <a:r>
              <a:rPr lang="en-US" err="1"/>
              <a:t>Haltestellen</a:t>
            </a:r>
            <a:endParaRPr lang="en-US"/>
          </a:p>
          <a:p>
            <a:r>
              <a:rPr lang="en-US" err="1"/>
              <a:t>Rückgabe</a:t>
            </a:r>
            <a:r>
              <a:rPr lang="en-US"/>
              <a:t> in Form von </a:t>
            </a:r>
            <a:r>
              <a:rPr lang="en-US" err="1"/>
              <a:t>zwei</a:t>
            </a:r>
            <a:r>
              <a:rPr lang="en-US"/>
              <a:t> Dictionaries.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Eins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allen</a:t>
            </a:r>
            <a:r>
              <a:rPr lang="en-US"/>
              <a:t> </a:t>
            </a:r>
            <a:r>
              <a:rPr lang="en-US" err="1"/>
              <a:t>Distanzen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Startknoten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Eins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allen</a:t>
            </a:r>
            <a:r>
              <a:rPr lang="en-US"/>
              <a:t> </a:t>
            </a:r>
            <a:r>
              <a:rPr lang="en-US" err="1"/>
              <a:t>optiomalen</a:t>
            </a:r>
            <a:r>
              <a:rPr lang="en-US"/>
              <a:t> Vorgängern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91FC-E927-7B20-6FAD-6823ACE0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9BAA-46AA-B41D-87CA-A51366D5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Kürzester</a:t>
            </a:r>
            <a:r>
              <a:rPr lang="en-US"/>
              <a:t> </a:t>
            </a:r>
            <a:r>
              <a:rPr lang="en-US" err="1"/>
              <a:t>Pfad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257F-4506-0835-EBF4-08C43E1A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Über</a:t>
            </a:r>
            <a:r>
              <a:rPr lang="en-US"/>
              <a:t> die </a:t>
            </a:r>
            <a:r>
              <a:rPr lang="en-US" err="1"/>
              <a:t>Werte</a:t>
            </a:r>
            <a:r>
              <a:rPr lang="en-US"/>
              <a:t> des Dijkstra</a:t>
            </a:r>
          </a:p>
          <a:p>
            <a:r>
              <a:rPr lang="en-US" err="1"/>
              <a:t>Rückwärts</a:t>
            </a:r>
            <a:r>
              <a:rPr lang="en-US"/>
              <a:t> vom Endknoten laufen</a:t>
            </a:r>
          </a:p>
          <a:p>
            <a:r>
              <a:rPr lang="en-US"/>
              <a:t>Falls </a:t>
            </a:r>
            <a:r>
              <a:rPr lang="en-US" err="1"/>
              <a:t>kein</a:t>
            </a:r>
            <a:r>
              <a:rPr lang="en-US"/>
              <a:t> Knoten </a:t>
            </a:r>
            <a:r>
              <a:rPr lang="en-US" err="1"/>
              <a:t>gefunden</a:t>
            </a:r>
            <a:r>
              <a:rPr lang="en-US"/>
              <a:t> wird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Knoten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verbunden</a:t>
            </a:r>
          </a:p>
        </p:txBody>
      </p:sp>
    </p:spTree>
    <p:extLst>
      <p:ext uri="{BB962C8B-B14F-4D97-AF65-F5344CB8AC3E}">
        <p14:creationId xmlns:p14="http://schemas.microsoft.com/office/powerpoint/2010/main" val="16943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070562-77AA-A37D-6A16-F39A50EBC8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13484" r="63238" b="5726"/>
          <a:stretch>
            <a:fillRect/>
          </a:stretch>
        </p:blipFill>
        <p:spPr>
          <a:xfrm>
            <a:off x="7497181" y="0"/>
            <a:ext cx="469481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29C10-0243-F537-0787-09B4962EE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Haltestelle mit geringster Distanz zu allen anderen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Dijkstra für jede Knotenkombination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Für jede Haltestelle alle Distanzen addieren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Zentralste Haltestelle hat geringste Summierte Distanz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Im </a:t>
            </a:r>
            <a:r>
              <a:rPr lang="de-DE" err="1"/>
              <a:t>Tramnetz</a:t>
            </a:r>
            <a:r>
              <a:rPr lang="de-DE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DADADC-C418-4517-4F4D-D18B495FED87}"/>
              </a:ext>
            </a:extLst>
          </p:cNvPr>
          <p:cNvGrpSpPr/>
          <p:nvPr/>
        </p:nvGrpSpPr>
        <p:grpSpPr>
          <a:xfrm>
            <a:off x="337960" y="5178973"/>
            <a:ext cx="11780468" cy="1568668"/>
            <a:chOff x="337960" y="5178973"/>
            <a:chExt cx="11780468" cy="156866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E7F6C9-564F-C6D1-6183-6EAC8C31C25A}"/>
                </a:ext>
              </a:extLst>
            </p:cNvPr>
            <p:cNvCxnSpPr>
              <a:cxnSpLocks/>
            </p:cNvCxnSpPr>
            <p:nvPr/>
          </p:nvCxnSpPr>
          <p:spPr>
            <a:xfrm>
              <a:off x="374746" y="5461074"/>
              <a:ext cx="7221909" cy="12089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7212D21-B5BF-DAF0-1068-0814CFF72D06}"/>
                </a:ext>
              </a:extLst>
            </p:cNvPr>
            <p:cNvGrpSpPr/>
            <p:nvPr/>
          </p:nvGrpSpPr>
          <p:grpSpPr>
            <a:xfrm>
              <a:off x="337960" y="5178973"/>
              <a:ext cx="11780468" cy="1568668"/>
              <a:chOff x="337960" y="5178973"/>
              <a:chExt cx="11780468" cy="1568668"/>
            </a:xfrm>
          </p:grpSpPr>
          <p:pic>
            <p:nvPicPr>
              <p:cNvPr id="7" name="Picture Placeholder 5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0AE75D5C-CFD0-C21A-A17F-BF53E8228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9" t="90827" r="63238" b="6729"/>
              <a:stretch>
                <a:fillRect/>
              </a:stretch>
            </p:blipFill>
            <p:spPr>
              <a:xfrm>
                <a:off x="337960" y="5178973"/>
                <a:ext cx="6720081" cy="296917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51627F0-C9EF-4BB8-0DAD-028600DDC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41" y="5475890"/>
                <a:ext cx="501828" cy="120868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64BB586-D388-96E8-F5FF-D0598E712E5E}"/>
                  </a:ext>
                </a:extLst>
              </p:cNvPr>
              <p:cNvSpPr/>
              <p:nvPr/>
            </p:nvSpPr>
            <p:spPr>
              <a:xfrm>
                <a:off x="7559869" y="6568966"/>
                <a:ext cx="4558559" cy="17867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49CD77-28DB-976E-116D-C79B12529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err="1"/>
              <a:t>Zentralste</a:t>
            </a:r>
            <a:r>
              <a:rPr lang="en-US" sz="4400"/>
              <a:t> </a:t>
            </a:r>
            <a:r>
              <a:rPr lang="en-US" sz="4400" err="1"/>
              <a:t>Haltestelle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51164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A21D0-2E2B-D8D7-792A-72ABF2BF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71" t="13124" r="41948" b="51117"/>
          <a:stretch>
            <a:fillRect/>
          </a:stretch>
        </p:blipFill>
        <p:spPr>
          <a:xfrm>
            <a:off x="-1" y="10437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8B5EA-5F5E-6B03-4490-8A36B812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Visualisierung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08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D1650-365C-035D-5B52-9BF4DC5182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5671" t="13124" r="41948" b="51117"/>
          <a:stretch>
            <a:fillRect/>
          </a:stretch>
        </p:blipFill>
        <p:spPr>
          <a:xfrm>
            <a:off x="2076089" y="1227766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1D947-55CD-FB8A-4300-42D71423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6D4D5-0A1F-7224-FFE4-71595881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Übersichtliche und anschauliche Darstellung des Tramnetzes</a:t>
            </a:r>
          </a:p>
          <a:p>
            <a:r>
              <a:rPr lang="de-DE"/>
              <a:t>Alle Linien farbgerecht anzeigen</a:t>
            </a:r>
          </a:p>
          <a:p>
            <a:r>
              <a:rPr lang="de-DE"/>
              <a:t>Interaktivität</a:t>
            </a:r>
          </a:p>
          <a:p>
            <a:r>
              <a:rPr lang="de-DE"/>
              <a:t>Kürzeste Wege veranschaulichen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299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D40B-CDE0-C801-067F-39B792B4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Hilfsmethoden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6AFD-3321-800A-9300-D39146590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Create_graph</a:t>
            </a:r>
            <a:r>
              <a:rPr lang="de-DE"/>
              <a:t>():</a:t>
            </a:r>
          </a:p>
          <a:p>
            <a:pPr lvl="1"/>
            <a:r>
              <a:rPr lang="de-DE"/>
              <a:t>Erzeugt den </a:t>
            </a:r>
            <a:r>
              <a:rPr lang="de-DE" err="1"/>
              <a:t>NetworkX</a:t>
            </a:r>
            <a:r>
              <a:rPr lang="de-DE"/>
              <a:t>-Graphen aus den daten JSONs</a:t>
            </a:r>
          </a:p>
          <a:p>
            <a:r>
              <a:rPr lang="de-DE" err="1"/>
              <a:t>Convert_path_to_edges</a:t>
            </a:r>
            <a:r>
              <a:rPr lang="de-DE"/>
              <a:t>():</a:t>
            </a:r>
          </a:p>
          <a:p>
            <a:pPr lvl="1"/>
            <a:r>
              <a:rPr lang="de-DE"/>
              <a:t>Konvertiert einen Pfad zu Kanten</a:t>
            </a:r>
          </a:p>
          <a:p>
            <a:pPr lvl="1"/>
            <a:r>
              <a:rPr lang="de-DE">
                <a:latin typeface="Courier New" panose="02070309020205020404" pitchFamily="49" charset="0"/>
                <a:cs typeface="Courier New" panose="02070309020205020404" pitchFamily="49" charset="0"/>
              </a:rPr>
              <a:t>['A', 'B', 'C'] -&gt; [('A', 'B'), ('B', 'C')]</a:t>
            </a:r>
          </a:p>
          <a:p>
            <a:pPr lvl="1"/>
            <a:endParaRPr lang="de-DE"/>
          </a:p>
          <a:p>
            <a:r>
              <a:rPr lang="de-DE" err="1"/>
              <a:t>On_pick</a:t>
            </a:r>
            <a:r>
              <a:rPr lang="de-DE"/>
              <a:t>():</a:t>
            </a:r>
          </a:p>
          <a:p>
            <a:pPr lvl="1"/>
            <a:r>
              <a:rPr lang="de-DE"/>
              <a:t>Ermöglicht Interaktivität durch Buttons</a:t>
            </a:r>
          </a:p>
          <a:p>
            <a:pPr lvl="1"/>
            <a:r>
              <a:rPr lang="de-DE"/>
              <a:t>Ruft Dijkstra auf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F709F-1155-D580-9921-C9C9D2C1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15671" t="13124" r="41948" b="51117"/>
          <a:stretch>
            <a:fillRect/>
          </a:stretch>
        </p:blipFill>
        <p:spPr>
          <a:xfrm>
            <a:off x="2076089" y="1227766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444939-B2A2-F295-5657-E32D18C74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4"/>
          <a:stretch>
            <a:fillRect/>
          </a:stretch>
        </p:blipFill>
        <p:spPr>
          <a:xfrm>
            <a:off x="688975" y="-4249"/>
            <a:ext cx="10814050" cy="68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1C8B5A-71C0-9581-BF1D-7867D8BD4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>
            <a:fillRect/>
          </a:stretch>
        </p:blipFill>
        <p:spPr>
          <a:xfrm>
            <a:off x="685800" y="5080"/>
            <a:ext cx="108204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8A1FD39-DD22-F874-71FF-4B15DB98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"/>
          <a:stretch>
            <a:fillRect/>
          </a:stretch>
        </p:blipFill>
        <p:spPr>
          <a:xfrm>
            <a:off x="687061" y="0"/>
            <a:ext cx="1081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2CFC73-9ADD-3507-5157-7B78B1A011E8}"/>
              </a:ext>
            </a:extLst>
          </p:cNvPr>
          <p:cNvGrpSpPr/>
          <p:nvPr/>
        </p:nvGrpSpPr>
        <p:grpSpPr>
          <a:xfrm>
            <a:off x="12146" y="-78828"/>
            <a:ext cx="12179854" cy="6989380"/>
            <a:chOff x="12146" y="-78828"/>
            <a:chExt cx="12179854" cy="6989380"/>
          </a:xfrm>
        </p:grpSpPr>
        <p:pic>
          <p:nvPicPr>
            <p:cNvPr id="2" name="Picture 1" descr="A computer screen shot of a diagram&#10;&#10;AI-generated content may be incorrect.">
              <a:extLst>
                <a:ext uri="{FF2B5EF4-FFF2-40B4-BE49-F238E27FC236}">
                  <a16:creationId xmlns:a16="http://schemas.microsoft.com/office/drawing/2014/main" id="{03B4A0DF-21A6-AC5A-57DD-A129A3DB8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28" t="13262" r="18313" b="18898"/>
            <a:stretch>
              <a:fillRect/>
            </a:stretch>
          </p:blipFill>
          <p:spPr>
            <a:xfrm>
              <a:off x="6092201" y="1169894"/>
              <a:ext cx="6099799" cy="4518212"/>
            </a:xfrm>
            <a:prstGeom prst="rect">
              <a:avLst/>
            </a:prstGeom>
          </p:spPr>
        </p:pic>
        <p:pic>
          <p:nvPicPr>
            <p:cNvPr id="3" name="Picture Placeholder 10" descr="A map of a train&#10;&#10;AI-generated content may be incorrect.">
              <a:extLst>
                <a:ext uri="{FF2B5EF4-FFF2-40B4-BE49-F238E27FC236}">
                  <a16:creationId xmlns:a16="http://schemas.microsoft.com/office/drawing/2014/main" id="{EFC74C56-17BE-9815-3D10-EB94EDBB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9" t="-486" r="-238" b="-248"/>
            <a:stretch>
              <a:fillRect/>
            </a:stretch>
          </p:blipFill>
          <p:spPr>
            <a:xfrm>
              <a:off x="12146" y="1234189"/>
              <a:ext cx="6087654" cy="4389622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94FB06-39C3-95B1-A7FC-3FFD1CC4004B}"/>
                </a:ext>
              </a:extLst>
            </p:cNvPr>
            <p:cNvCxnSpPr>
              <a:cxnSpLocks/>
            </p:cNvCxnSpPr>
            <p:nvPr/>
          </p:nvCxnSpPr>
          <p:spPr>
            <a:xfrm>
              <a:off x="6092201" y="-78828"/>
              <a:ext cx="0" cy="69893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62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9EDB7-8EB3-F029-93D6-BD20321C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cloud&#10;&#10;AI-generated content may be incorrect.">
            <a:extLst>
              <a:ext uri="{FF2B5EF4-FFF2-40B4-BE49-F238E27FC236}">
                <a16:creationId xmlns:a16="http://schemas.microsoft.com/office/drawing/2014/main" id="{B9FE0D31-AA01-41B7-D77F-E39FDB3A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29" y="142875"/>
            <a:ext cx="2284045" cy="238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81FDE-80FF-2205-7B78-5DE711E30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7881"/>
            <a:ext cx="9144000" cy="23876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G01: </a:t>
            </a:r>
            <a:r>
              <a:rPr lang="en-US" err="1">
                <a:ea typeface="+mj-lt"/>
                <a:cs typeface="+mj-lt"/>
              </a:rPr>
              <a:t>Kürzeste</a:t>
            </a:r>
            <a:r>
              <a:rPr lang="en-US">
                <a:ea typeface="+mj-lt"/>
                <a:cs typeface="+mj-lt"/>
              </a:rPr>
              <a:t> Wege in Graphen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C39FC-9EF3-EC1C-253B-81F6756A8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7556"/>
            <a:ext cx="9144000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Boden Luis Andrés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Goldbeck Mattis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Großkloß</a:t>
            </a:r>
            <a:r>
              <a:rPr lang="en-US">
                <a:ea typeface="+mn-lt"/>
                <a:cs typeface="+mn-lt"/>
              </a:rPr>
              <a:t> Oliver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Heidenreich Ben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7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F220-E6EB-BE31-E364-DC574739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Interaktivität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9A7D-7FA9-AAD7-251A-87E63E726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Jeder Knoten wird „anklickbar“</a:t>
            </a:r>
          </a:p>
          <a:p>
            <a:r>
              <a:rPr lang="de-DE"/>
              <a:t>Zwei Phasen:</a:t>
            </a:r>
          </a:p>
          <a:p>
            <a:pPr lvl="1"/>
            <a:r>
              <a:rPr lang="de-DE"/>
              <a:t>Erster Klick:</a:t>
            </a:r>
          </a:p>
          <a:p>
            <a:pPr lvl="2"/>
            <a:r>
              <a:rPr lang="de-DE"/>
              <a:t>Löschen alter Hervorhebungen</a:t>
            </a:r>
          </a:p>
          <a:p>
            <a:pPr lvl="2"/>
            <a:r>
              <a:rPr lang="de-DE"/>
              <a:t>Aufruf von Dijkstra ausgehend von geklicktem Knoten</a:t>
            </a:r>
          </a:p>
          <a:p>
            <a:pPr lvl="2"/>
            <a:r>
              <a:rPr lang="de-DE"/>
              <a:t>Hervorhebung durch ein rotes Hexagon</a:t>
            </a:r>
          </a:p>
          <a:p>
            <a:pPr lvl="1"/>
            <a:r>
              <a:rPr lang="de-DE"/>
              <a:t>Zweiter Klick:</a:t>
            </a:r>
          </a:p>
          <a:p>
            <a:pPr lvl="2"/>
            <a:r>
              <a:rPr lang="de-DE"/>
              <a:t>Beste Vorgänger werden kürzester Weg</a:t>
            </a:r>
          </a:p>
          <a:p>
            <a:pPr lvl="2"/>
            <a:r>
              <a:rPr lang="de-DE"/>
              <a:t>Konvertierung kürzester Weg zu Kanten</a:t>
            </a:r>
          </a:p>
          <a:p>
            <a:pPr lvl="2"/>
            <a:r>
              <a:rPr lang="de-DE"/>
              <a:t>Hervorhebung Kanten</a:t>
            </a:r>
          </a:p>
          <a:p>
            <a:endParaRPr lang="en-DE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CFC783-BE54-6F01-773F-CCAA6853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3" t="56408" r="51670" b="37980"/>
          <a:stretch>
            <a:fillRect/>
          </a:stretch>
        </p:blipFill>
        <p:spPr>
          <a:xfrm>
            <a:off x="5435667" y="5795753"/>
            <a:ext cx="6756333" cy="10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8910C-1776-3971-A87F-F438A699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98" y="-445062"/>
            <a:ext cx="8626493" cy="77548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35CFFA-7259-56BC-28CE-E6AA1B8B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71162" cy="1346439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MVV – Netz als Graph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9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3806-8FDD-45D6-8509-C315B8FF4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F7E99-B089-11C3-03CE-30636B85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52" t="29512" r="15177" b="29505"/>
          <a:stretch>
            <a:fillRect/>
          </a:stretch>
        </p:blipFill>
        <p:spPr>
          <a:xfrm>
            <a:off x="3234" y="1236"/>
            <a:ext cx="12573082" cy="6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10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9B0EF-39DE-FBD8-D8E0-B75A05114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5B7DD-E419-93B5-DD19-67C88D70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306" y="-3027123"/>
            <a:ext cx="12346612" cy="11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3698-DEF4-42E2-5C79-3829FF5A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BFE38-CCEB-C9FE-2B45-68CAF261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758" y="-3559480"/>
            <a:ext cx="12711955" cy="114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81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ines with dots&#10;&#10;AI-generated content may be incorrect.">
            <a:extLst>
              <a:ext uri="{FF2B5EF4-FFF2-40B4-BE49-F238E27FC236}">
                <a16:creationId xmlns:a16="http://schemas.microsoft.com/office/drawing/2014/main" id="{B307226F-9E59-21FD-2158-2D39B059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97" t="-838" r="20515" b="4802"/>
          <a:stretch>
            <a:fillRect/>
          </a:stretch>
        </p:blipFill>
        <p:spPr>
          <a:xfrm>
            <a:off x="1674296" y="-568891"/>
            <a:ext cx="8848907" cy="76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266D9E-824D-65CE-BC2F-73E7F466532E}"/>
              </a:ext>
            </a:extLst>
          </p:cNvPr>
          <p:cNvGrpSpPr/>
          <p:nvPr/>
        </p:nvGrpSpPr>
        <p:grpSpPr>
          <a:xfrm>
            <a:off x="361821" y="1378955"/>
            <a:ext cx="10998652" cy="4882318"/>
            <a:chOff x="456228" y="1028300"/>
            <a:chExt cx="10998652" cy="488231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159473F-3D1A-5E50-14A8-66C91113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228" y="1028300"/>
              <a:ext cx="5448910" cy="4882318"/>
            </a:xfrm>
            <a:prstGeom prst="rect">
              <a:avLst/>
            </a:prstGeom>
          </p:spPr>
        </p:pic>
        <p:pic>
          <p:nvPicPr>
            <p:cNvPr id="4" name="Picture 3" descr="A group of lines with dots&#10;&#10;AI-generated content may be incorrect.">
              <a:extLst>
                <a:ext uri="{FF2B5EF4-FFF2-40B4-BE49-F238E27FC236}">
                  <a16:creationId xmlns:a16="http://schemas.microsoft.com/office/drawing/2014/main" id="{9DF4A9E0-E201-EE8D-9358-CCEC4571F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463" t="26614" r="37881" b="5320"/>
            <a:stretch>
              <a:fillRect/>
            </a:stretch>
          </p:blipFill>
          <p:spPr>
            <a:xfrm>
              <a:off x="6367260" y="1154908"/>
              <a:ext cx="5087620" cy="45438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725753A-EBD9-23AF-9AF4-A6E67DA4D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Modellierung</a:t>
            </a:r>
          </a:p>
        </p:txBody>
      </p:sp>
    </p:spTree>
    <p:extLst>
      <p:ext uri="{BB962C8B-B14F-4D97-AF65-F5344CB8AC3E}">
        <p14:creationId xmlns:p14="http://schemas.microsoft.com/office/powerpoint/2010/main" val="3168985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3017-608F-9CF3-195C-FD2CA4E0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Graphen </a:t>
            </a:r>
            <a:r>
              <a:rPr lang="en-US" err="1"/>
              <a:t>Generierung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673DA5-8B82-033D-DCC5-033ABF6E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789"/>
            <a:ext cx="10515600" cy="26570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de-DE" sz="3200"/>
              <a:t>Woher beschaffen wir die Daten ?</a:t>
            </a:r>
            <a:endParaRPr lang="en-US"/>
          </a:p>
          <a:p>
            <a:pPr>
              <a:lnSpc>
                <a:spcPct val="150000"/>
              </a:lnSpc>
            </a:pPr>
            <a:r>
              <a:rPr lang="de-DE" sz="3200"/>
              <a:t>Wie filtern wir die nötigen Daten ?</a:t>
            </a:r>
          </a:p>
          <a:p>
            <a:pPr>
              <a:lnSpc>
                <a:spcPct val="150000"/>
              </a:lnSpc>
            </a:pPr>
            <a:r>
              <a:rPr lang="de-DE" sz="3200">
                <a:ea typeface="+mn-lt"/>
                <a:cs typeface="+mn-lt"/>
              </a:rPr>
              <a:t>Wie erreichen wir schnellen Datenzugriff</a:t>
            </a:r>
            <a:r>
              <a:rPr lang="de-DE" sz="3200"/>
              <a:t> ?</a:t>
            </a:r>
          </a:p>
        </p:txBody>
      </p:sp>
      <p:pic>
        <p:nvPicPr>
          <p:cNvPr id="9" name="Graphic 8" descr="Gears outline">
            <a:extLst>
              <a:ext uri="{FF2B5EF4-FFF2-40B4-BE49-F238E27FC236}">
                <a16:creationId xmlns:a16="http://schemas.microsoft.com/office/drawing/2014/main" id="{009BC270-A1A3-4388-0EEF-4179E981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931" y="573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4A84-F32E-AF4D-42BA-47514555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ptos"/>
              </a:rPr>
              <a:t>Woher beschaffen wir die Daten 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28BAC-7D9A-E7F2-31F9-553FC06CB9B7}"/>
              </a:ext>
            </a:extLst>
          </p:cNvPr>
          <p:cNvSpPr txBox="1"/>
          <p:nvPr/>
        </p:nvSpPr>
        <p:spPr>
          <a:xfrm>
            <a:off x="3943662" y="1713876"/>
            <a:ext cx="43046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https://gtfs.de/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9378AC-3A43-343A-7B11-A65E3C5E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84" y="2342213"/>
            <a:ext cx="6618033" cy="37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9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7143-D037-E842-10F5-F4765998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3BB8-0E79-00DB-09D0-6C58082F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ptos"/>
              </a:rPr>
              <a:t>Was ist GTFS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A74BE-0A74-4A14-A057-782DFFA269FD}"/>
              </a:ext>
            </a:extLst>
          </p:cNvPr>
          <p:cNvSpPr txBox="1"/>
          <p:nvPr/>
        </p:nvSpPr>
        <p:spPr>
          <a:xfrm>
            <a:off x="1414073" y="1695137"/>
            <a:ext cx="93638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0E2841"/>
                </a:solidFill>
                <a:latin typeface="Aptos Display"/>
              </a:rPr>
              <a:t>GTFS = General Transport Feed Specification</a:t>
            </a:r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06C11F-0C56-B969-69EB-680FAAFF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649" y="2745465"/>
            <a:ext cx="2588458" cy="33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B798-CA5B-FA70-53F5-720D6008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G01: Kürzeste Wege in Graphen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A9802-FC83-6AE6-35EB-0CFA4786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de-DE">
                <a:solidFill>
                  <a:schemeClr val="bg1"/>
                </a:solidFill>
                <a:highlight>
                  <a:srgbClr val="00FFFF"/>
                </a:highlight>
              </a:rPr>
              <a:t>Einstieg</a:t>
            </a:r>
          </a:p>
          <a:p>
            <a:r>
              <a:rPr lang="de-DE">
                <a:solidFill>
                  <a:schemeClr val="bg1"/>
                </a:solidFill>
                <a:highlight>
                  <a:srgbClr val="00FFFF"/>
                </a:highlight>
              </a:rPr>
              <a:t>Problem (kürzeste Verbindung a -&gt; b)</a:t>
            </a:r>
          </a:p>
          <a:p>
            <a:r>
              <a:rPr lang="de-DE">
                <a:solidFill>
                  <a:schemeClr val="bg1"/>
                </a:solidFill>
                <a:highlight>
                  <a:srgbClr val="00FFFF"/>
                </a:highlight>
              </a:rPr>
              <a:t>Dijkstra (abstrakt)</a:t>
            </a:r>
          </a:p>
          <a:p>
            <a:r>
              <a:rPr lang="de-DE">
                <a:highlight>
                  <a:srgbClr val="FF00FF"/>
                </a:highlight>
              </a:rPr>
              <a:t>Datenverarbeitung</a:t>
            </a:r>
            <a:r>
              <a:rPr lang="de-DE">
                <a:highlight>
                  <a:srgbClr val="FF00FF"/>
                </a:highlight>
                <a:ea typeface="+mn-lt"/>
                <a:cs typeface="+mn-lt"/>
              </a:rPr>
              <a:t>✅</a:t>
            </a:r>
            <a:endParaRPr lang="de-DE">
              <a:highlight>
                <a:srgbClr val="FF00FF"/>
              </a:highlight>
            </a:endParaRPr>
          </a:p>
          <a:p>
            <a:r>
              <a:rPr lang="de-DE">
                <a:solidFill>
                  <a:schemeClr val="bg1"/>
                </a:solidFill>
                <a:highlight>
                  <a:srgbClr val="00FFFF"/>
                </a:highlight>
              </a:rPr>
              <a:t>Dijkstra </a:t>
            </a:r>
            <a:r>
              <a:rPr lang="de-DE" err="1">
                <a:solidFill>
                  <a:schemeClr val="bg1"/>
                </a:solidFill>
                <a:highlight>
                  <a:srgbClr val="00FFFF"/>
                </a:highlight>
              </a:rPr>
              <a:t>implementierung</a:t>
            </a:r>
            <a:endParaRPr lang="de-DE">
              <a:solidFill>
                <a:schemeClr val="bg1"/>
              </a:solidFill>
              <a:highlight>
                <a:srgbClr val="00FFFF"/>
              </a:highlight>
            </a:endParaRPr>
          </a:p>
          <a:p>
            <a:r>
              <a:rPr lang="de-DE">
                <a:solidFill>
                  <a:schemeClr val="bg1"/>
                </a:solidFill>
                <a:highlight>
                  <a:srgbClr val="00FFFF"/>
                </a:highlight>
              </a:rPr>
              <a:t>Kürzester Pfad</a:t>
            </a:r>
          </a:p>
          <a:p>
            <a:r>
              <a:rPr lang="de-DE">
                <a:highlight>
                  <a:srgbClr val="FF00FF"/>
                </a:highlight>
              </a:rPr>
              <a:t>Zentralste </a:t>
            </a:r>
            <a:r>
              <a:rPr lang="de-DE" err="1">
                <a:highlight>
                  <a:srgbClr val="FF00FF"/>
                </a:highlight>
              </a:rPr>
              <a:t>haltestelle</a:t>
            </a:r>
            <a:r>
              <a:rPr lang="de-DE">
                <a:highlight>
                  <a:srgbClr val="FF00FF"/>
                </a:highlight>
                <a:ea typeface="+mn-lt"/>
                <a:cs typeface="+mn-lt"/>
              </a:rPr>
              <a:t> ✅</a:t>
            </a:r>
            <a:endParaRPr lang="de-DE">
              <a:highlight>
                <a:srgbClr val="FF00FF"/>
              </a:highlight>
            </a:endParaRPr>
          </a:p>
          <a:p>
            <a:r>
              <a:rPr lang="de-DE">
                <a:highlight>
                  <a:srgbClr val="FF00FF"/>
                </a:highlight>
              </a:rPr>
              <a:t>Visualisierung</a:t>
            </a:r>
            <a:r>
              <a:rPr lang="de-DE">
                <a:highlight>
                  <a:srgbClr val="FF00FF"/>
                </a:highlight>
                <a:ea typeface="+mn-lt"/>
                <a:cs typeface="+mn-lt"/>
              </a:rPr>
              <a:t> ✅</a:t>
            </a:r>
            <a:endParaRPr lang="de-DE">
              <a:highlight>
                <a:srgbClr val="FF00FF"/>
              </a:highlight>
            </a:endParaRPr>
          </a:p>
          <a:p>
            <a:r>
              <a:rPr lang="de-DE">
                <a:highlight>
                  <a:srgbClr val="FF00FF"/>
                </a:highlight>
              </a:rPr>
              <a:t>Überleitung</a:t>
            </a:r>
          </a:p>
          <a:p>
            <a:r>
              <a:rPr lang="de-DE">
                <a:highlight>
                  <a:srgbClr val="0000FF"/>
                </a:highlight>
              </a:rPr>
              <a:t>Modellierung</a:t>
            </a:r>
          </a:p>
          <a:p>
            <a:r>
              <a:rPr lang="de-DE">
                <a:highlight>
                  <a:srgbClr val="0000FF"/>
                </a:highlight>
              </a:rPr>
              <a:t>Generierung</a:t>
            </a:r>
          </a:p>
          <a:p>
            <a:r>
              <a:rPr lang="de-DE">
                <a:highlight>
                  <a:srgbClr val="008000"/>
                </a:highlight>
              </a:rPr>
              <a:t>Abfahrtszeiten</a:t>
            </a:r>
            <a:r>
              <a:rPr lang="de-DE">
                <a:highlight>
                  <a:srgbClr val="008000"/>
                </a:highlight>
                <a:ea typeface="+mn-lt"/>
                <a:cs typeface="+mn-lt"/>
              </a:rPr>
              <a:t>✅ </a:t>
            </a:r>
          </a:p>
          <a:p>
            <a:r>
              <a:rPr lang="de-DE">
                <a:highlight>
                  <a:srgbClr val="008000"/>
                </a:highlight>
              </a:rPr>
              <a:t>Dijkstra Daten</a:t>
            </a:r>
            <a:r>
              <a:rPr lang="de-DE">
                <a:highlight>
                  <a:srgbClr val="008000"/>
                </a:highlight>
                <a:ea typeface="+mn-lt"/>
                <a:cs typeface="+mn-lt"/>
              </a:rPr>
              <a:t>✅ </a:t>
            </a:r>
          </a:p>
          <a:p>
            <a:r>
              <a:rPr lang="de-DE">
                <a:highlight>
                  <a:srgbClr val="008000"/>
                </a:highlight>
              </a:rPr>
              <a:t>Docker/App</a:t>
            </a:r>
            <a:r>
              <a:rPr lang="de-DE">
                <a:highlight>
                  <a:srgbClr val="008000"/>
                </a:highlight>
                <a:ea typeface="+mn-lt"/>
                <a:cs typeface="+mn-lt"/>
              </a:rPr>
              <a:t>✅ </a:t>
            </a:r>
          </a:p>
          <a:p>
            <a:r>
              <a:rPr lang="de-DE">
                <a:highlight>
                  <a:srgbClr val="008000"/>
                </a:highlight>
              </a:rPr>
              <a:t>Fazit</a:t>
            </a:r>
            <a:r>
              <a:rPr lang="de-DE">
                <a:highlight>
                  <a:srgbClr val="008000"/>
                </a:highlight>
                <a:ea typeface="+mn-lt"/>
                <a:cs typeface="+mn-lt"/>
              </a:rPr>
              <a:t>✅ </a:t>
            </a:r>
          </a:p>
          <a:p>
            <a:r>
              <a:rPr lang="de-DE">
                <a:highlight>
                  <a:srgbClr val="008000"/>
                </a:highlight>
              </a:rPr>
              <a:t>Outro/</a:t>
            </a:r>
            <a:r>
              <a:rPr lang="de-DE" err="1">
                <a:highlight>
                  <a:srgbClr val="008000"/>
                </a:highlight>
              </a:rPr>
              <a:t>demo</a:t>
            </a:r>
            <a:r>
              <a:rPr lang="de-DE">
                <a:highlight>
                  <a:srgbClr val="008000"/>
                </a:highlight>
                <a:ea typeface="+mn-lt"/>
                <a:cs typeface="+mn-lt"/>
              </a:rPr>
              <a:t>✅ </a:t>
            </a:r>
            <a:endParaRPr lang="de-DE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4AAAE-B5BA-02CD-7207-9B9737C98CC6}"/>
              </a:ext>
            </a:extLst>
          </p:cNvPr>
          <p:cNvSpPr txBox="1"/>
          <p:nvPr/>
        </p:nvSpPr>
        <p:spPr>
          <a:xfrm>
            <a:off x="4569481" y="2939486"/>
            <a:ext cx="65059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/>
              <a:t>TODO REMOVE</a:t>
            </a:r>
          </a:p>
        </p:txBody>
      </p:sp>
    </p:spTree>
    <p:extLst>
      <p:ext uri="{BB962C8B-B14F-4D97-AF65-F5344CB8AC3E}">
        <p14:creationId xmlns:p14="http://schemas.microsoft.com/office/powerpoint/2010/main" val="20009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75F7-8983-55FA-3724-446EF4CD7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76AF-A475-93F9-CC68-9B2F434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ptos Display"/>
              </a:rPr>
              <a:t>Wie filtern wir die nötigen Daten ?</a:t>
            </a:r>
            <a:endParaRPr lang="en-US">
              <a:latin typeface="Aptos Display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96A40CF6-6D82-D57D-4C42-51C7220B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242" y="1498682"/>
            <a:ext cx="4118520" cy="4933716"/>
          </a:xfrm>
          <a:prstGeom prst="rect">
            <a:avLst/>
          </a:prstGeom>
          <a:ln w="9525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C859E-D5CC-5078-778A-F6952EACAD39}"/>
              </a:ext>
            </a:extLst>
          </p:cNvPr>
          <p:cNvGrpSpPr/>
          <p:nvPr/>
        </p:nvGrpSpPr>
        <p:grpSpPr>
          <a:xfrm>
            <a:off x="1149428" y="1689272"/>
            <a:ext cx="3805004" cy="4545267"/>
            <a:chOff x="835663" y="1330684"/>
            <a:chExt cx="3805004" cy="45452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82B017-EEB4-72CA-3A13-B74D3551779E}"/>
                </a:ext>
              </a:extLst>
            </p:cNvPr>
            <p:cNvSpPr txBox="1"/>
            <p:nvPr/>
          </p:nvSpPr>
          <p:spPr>
            <a:xfrm>
              <a:off x="835664" y="1330684"/>
              <a:ext cx="3805003" cy="3777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err="1"/>
                <a:t>Betreiber</a:t>
              </a:r>
              <a:r>
                <a:rPr lang="en-US" b="1"/>
                <a:t>/</a:t>
              </a:r>
              <a:r>
                <a:rPr lang="en-US" b="1" err="1"/>
                <a:t>Anbieter</a:t>
              </a:r>
              <a:r>
                <a:rPr lang="en-US"/>
                <a:t> Namen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2C5D4D27-50C1-2F9B-65AE-3C2E3B0F1DD8}"/>
                </a:ext>
              </a:extLst>
            </p:cNvPr>
            <p:cNvSpPr/>
            <p:nvPr/>
          </p:nvSpPr>
          <p:spPr>
            <a:xfrm>
              <a:off x="2481442" y="1878758"/>
              <a:ext cx="515154" cy="69961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F86B08-5E27-0E86-D8F9-5FA26ED8AF29}"/>
                </a:ext>
              </a:extLst>
            </p:cNvPr>
            <p:cNvSpPr txBox="1"/>
            <p:nvPr/>
          </p:nvSpPr>
          <p:spPr>
            <a:xfrm>
              <a:off x="835663" y="2705149"/>
              <a:ext cx="38050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ea typeface="+mn-lt"/>
                  <a:cs typeface="+mn-lt"/>
                </a:rPr>
                <a:t>Routen </a:t>
              </a:r>
              <a:r>
                <a:rPr lang="en-US"/>
                <a:t>(</a:t>
              </a:r>
              <a:r>
                <a:rPr lang="en-US" err="1"/>
                <a:t>bspw</a:t>
              </a:r>
              <a:r>
                <a:rPr lang="en-US"/>
                <a:t>. U-Bahn)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65806284-7026-628A-9362-6ED01AAB0877}"/>
                </a:ext>
              </a:extLst>
            </p:cNvPr>
            <p:cNvSpPr/>
            <p:nvPr/>
          </p:nvSpPr>
          <p:spPr>
            <a:xfrm>
              <a:off x="2481442" y="3238405"/>
              <a:ext cx="515154" cy="69961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02A9CB-9CF4-F7A1-B340-C70BCC223DFD}"/>
                </a:ext>
              </a:extLst>
            </p:cNvPr>
            <p:cNvSpPr txBox="1"/>
            <p:nvPr/>
          </p:nvSpPr>
          <p:spPr>
            <a:xfrm>
              <a:off x="835663" y="4102149"/>
              <a:ext cx="38050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err="1">
                  <a:ea typeface="+mn-lt"/>
                  <a:cs typeface="+mn-lt"/>
                </a:rPr>
                <a:t>Fahrten</a:t>
              </a:r>
              <a:endParaRPr lang="en-US" b="1" err="1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10C6F2A3-5F30-6DF1-8DA2-C409B8CF664B}"/>
                </a:ext>
              </a:extLst>
            </p:cNvPr>
            <p:cNvSpPr/>
            <p:nvPr/>
          </p:nvSpPr>
          <p:spPr>
            <a:xfrm>
              <a:off x="2481442" y="4635405"/>
              <a:ext cx="515154" cy="69961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CB80DF-7315-C369-A8F7-8D913F7C2469}"/>
                </a:ext>
              </a:extLst>
            </p:cNvPr>
            <p:cNvSpPr txBox="1"/>
            <p:nvPr/>
          </p:nvSpPr>
          <p:spPr>
            <a:xfrm>
              <a:off x="835663" y="5506619"/>
              <a:ext cx="38050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err="1">
                  <a:ea typeface="+mn-lt"/>
                  <a:cs typeface="+mn-lt"/>
                </a:rPr>
                <a:t>Halltestellen</a:t>
              </a:r>
              <a:endParaRPr lang="en-US" b="1" err="1"/>
            </a:p>
          </p:txBody>
        </p:sp>
      </p:grpSp>
    </p:spTree>
    <p:extLst>
      <p:ext uri="{BB962C8B-B14F-4D97-AF65-F5344CB8AC3E}">
        <p14:creationId xmlns:p14="http://schemas.microsoft.com/office/powerpoint/2010/main" val="2520859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5424-39B3-3103-BEB9-EEA09946D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9735-EB94-D8BC-7374-2B58A6B9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Wie erreichen wir schnellen Datenzugriff ?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3" descr="SQLite – Wikipedia">
            <a:extLst>
              <a:ext uri="{FF2B5EF4-FFF2-40B4-BE49-F238E27FC236}">
                <a16:creationId xmlns:a16="http://schemas.microsoft.com/office/drawing/2014/main" id="{E6F06708-960C-968B-27A9-294FA138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80" y="2216670"/>
            <a:ext cx="5127886" cy="2430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5E943-BCB1-BEA2-315D-63E73CD55107}"/>
              </a:ext>
            </a:extLst>
          </p:cNvPr>
          <p:cNvSpPr txBox="1"/>
          <p:nvPr/>
        </p:nvSpPr>
        <p:spPr>
          <a:xfrm>
            <a:off x="2032076" y="5109505"/>
            <a:ext cx="81271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GTFS - CSV Files zu Datenbank </a:t>
            </a:r>
            <a:r>
              <a:rPr lang="en-US" sz="3200" err="1"/>
              <a:t>Tabellen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81531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7076-FFA5-E494-BBF4-EBC5FFDA6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1F79-2598-0401-2AD0-7925B9F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Umsetzung - ptc4gtfs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11B1A2-E7AE-17DC-4C34-24F6BFCD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291" y="3898729"/>
            <a:ext cx="10651066" cy="1944187"/>
          </a:xfrm>
          <a:prstGeom prst="rect">
            <a:avLst/>
          </a:prstGeom>
          <a:ln>
            <a:noFill/>
          </a:ln>
        </p:spPr>
      </p:pic>
      <p:pic>
        <p:nvPicPr>
          <p:cNvPr id="8" name="Eingabeaufforderung 2025-06-25 07-37-16">
            <a:hlinkClick r:id="" action="ppaction://media"/>
            <a:extLst>
              <a:ext uri="{FF2B5EF4-FFF2-40B4-BE49-F238E27FC236}">
                <a16:creationId xmlns:a16="http://schemas.microsoft.com/office/drawing/2014/main" id="{3C01369D-D62F-1039-5E70-0199C985C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9317" y="598074"/>
            <a:ext cx="5166659" cy="29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5977-BCAB-2A11-7F38-49277057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9F4C63-8F4C-7DEC-E8EE-2C9CF3A7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293" y="876983"/>
            <a:ext cx="5914962" cy="5788836"/>
          </a:xfrm>
          <a:prstGeom prst="rect">
            <a:avLst/>
          </a:prstGeom>
        </p:spPr>
      </p:pic>
      <p:pic>
        <p:nvPicPr>
          <p:cNvPr id="8" name="Picture 7" descr="A close-up of a network&#10;&#10;AI-generated content may be incorrect.">
            <a:extLst>
              <a:ext uri="{FF2B5EF4-FFF2-40B4-BE49-F238E27FC236}">
                <a16:creationId xmlns:a16="http://schemas.microsoft.com/office/drawing/2014/main" id="{B9A6FA94-9CF6-1019-AD8E-085B3848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5" t="8673" r="5181" b="7941"/>
          <a:stretch>
            <a:fillRect/>
          </a:stretch>
        </p:blipFill>
        <p:spPr>
          <a:xfrm>
            <a:off x="418476" y="1280410"/>
            <a:ext cx="5515787" cy="498423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3DC2CFC-21FE-405E-2EEC-697A6981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 des Graphen</a:t>
            </a:r>
          </a:p>
        </p:txBody>
      </p:sp>
    </p:spTree>
    <p:extLst>
      <p:ext uri="{BB962C8B-B14F-4D97-AF65-F5344CB8AC3E}">
        <p14:creationId xmlns:p14="http://schemas.microsoft.com/office/powerpoint/2010/main" val="2075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5E65-EA6D-AB5A-B85C-A17A7855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0AAF1-62D1-8321-D3CA-1F3773FC1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50509B-2C5C-C8EC-636B-F79F5440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568" y="-479603"/>
            <a:ext cx="8057306" cy="78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A7CB8-D97F-D9A0-6DC9-674D66B0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9157" y="3116420"/>
            <a:ext cx="1232596" cy="1561999"/>
          </a:xfrm>
          <a:prstGeom prst="rect">
            <a:avLst/>
          </a:prstGeom>
          <a:effectLst>
            <a:outerShdw blurRad="50800" dist="38100" dir="4740000">
              <a:srgbClr val="000000">
                <a:alpha val="40000"/>
              </a:srgb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1A069FB-19D1-9E87-5CC1-977A38EB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1568" y="-479603"/>
            <a:ext cx="8057306" cy="7831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71E93-D63D-84BB-3120-121B145D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ptos Display"/>
              </a:rPr>
              <a:t>Abfahrtszeiten</a:t>
            </a:r>
          </a:p>
        </p:txBody>
      </p:sp>
    </p:spTree>
    <p:extLst>
      <p:ext uri="{BB962C8B-B14F-4D97-AF65-F5344CB8AC3E}">
        <p14:creationId xmlns:p14="http://schemas.microsoft.com/office/powerpoint/2010/main" val="10758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82337-8C3B-CBB9-8E97-694E09E1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6AAC9DA-6489-5D2A-4FAA-C9EBF005F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6164224" y="-55573199"/>
            <a:ext cx="91445506" cy="8893344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8EFE8-5216-9F99-CEB8-A550BA5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ptos Display"/>
              </a:rPr>
              <a:t>Abfahrtszeiten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35EC8-DAEF-0F12-6899-9857956AC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01" y="1741618"/>
            <a:ext cx="3406028" cy="4194362"/>
          </a:xfrm>
          <a:prstGeom prst="rect">
            <a:avLst/>
          </a:prstGeom>
          <a:effectLst>
            <a:outerShdw blurRad="50800" dist="38100" dir="474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83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94EC-E847-913D-4A4F-2EBA60EA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_upload_685c482533ac8.gif [cut output image]">
            <a:extLst>
              <a:ext uri="{FF2B5EF4-FFF2-40B4-BE49-F238E27FC236}">
                <a16:creationId xmlns:a16="http://schemas.microsoft.com/office/drawing/2014/main" id="{7569EA9A-E570-EB04-998B-6EFC266A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88" y="1234357"/>
            <a:ext cx="4967623" cy="4928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1545A-B1FD-603A-85F2-AC78022D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ptos Display"/>
              </a:rPr>
              <a:t>Abfahrtszeiten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28FD73-944C-92A8-DCD6-588BC74AC68A}"/>
              </a:ext>
            </a:extLst>
          </p:cNvPr>
          <p:cNvSpPr txBox="1">
            <a:spLocks/>
          </p:cNvSpPr>
          <p:nvPr/>
        </p:nvSpPr>
        <p:spPr>
          <a:xfrm>
            <a:off x="837894" y="3187850"/>
            <a:ext cx="6795248" cy="1258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Dijkstra </a:t>
            </a:r>
            <a:r>
              <a:rPr lang="en-US" err="1"/>
              <a:t>bisher</a:t>
            </a:r>
            <a:r>
              <a:rPr lang="en-US"/>
              <a:t>: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/>
              <a:t>    </a:t>
            </a:r>
            <a:r>
              <a:rPr lang="en-US" sz="3200" err="1"/>
              <a:t>Gewichte</a:t>
            </a:r>
            <a:r>
              <a:rPr lang="en-US" sz="3200"/>
              <a:t> = </a:t>
            </a:r>
            <a:r>
              <a:rPr lang="en-US" sz="3200" err="1"/>
              <a:t>Fahrzeit</a:t>
            </a:r>
          </a:p>
        </p:txBody>
      </p:sp>
    </p:spTree>
    <p:extLst>
      <p:ext uri="{BB962C8B-B14F-4D97-AF65-F5344CB8AC3E}">
        <p14:creationId xmlns:p14="http://schemas.microsoft.com/office/powerpoint/2010/main" val="32062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AC22-D100-499E-82C9-C68F4B39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l_upload_685c482533ac8.gif [cut output image]">
            <a:extLst>
              <a:ext uri="{FF2B5EF4-FFF2-40B4-BE49-F238E27FC236}">
                <a16:creationId xmlns:a16="http://schemas.microsoft.com/office/drawing/2014/main" id="{45A0E287-692E-FFB3-72C6-06FCF331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88" y="1234357"/>
            <a:ext cx="4967623" cy="4928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5FD0A-9B73-A91C-1F62-521C4782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Aptos Display"/>
              </a:rPr>
              <a:t>Abfahrtszeiten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F13C0C-A5B2-8295-5F34-72FE14DC1DBC}"/>
              </a:ext>
            </a:extLst>
          </p:cNvPr>
          <p:cNvSpPr txBox="1">
            <a:spLocks/>
          </p:cNvSpPr>
          <p:nvPr/>
        </p:nvSpPr>
        <p:spPr>
          <a:xfrm>
            <a:off x="837894" y="3187850"/>
            <a:ext cx="6795248" cy="1781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Dijkstra </a:t>
            </a:r>
            <a:r>
              <a:rPr lang="en-US" err="1"/>
              <a:t>jetzt</a:t>
            </a:r>
            <a:r>
              <a:rPr lang="en-US"/>
              <a:t>: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/>
              <a:t>    </a:t>
            </a:r>
            <a:r>
              <a:rPr lang="en-US" sz="3200" err="1"/>
              <a:t>Gewichte</a:t>
            </a:r>
            <a:r>
              <a:rPr lang="en-US" sz="3200"/>
              <a:t> = </a:t>
            </a:r>
            <a:r>
              <a:rPr lang="en-US" sz="3200" err="1"/>
              <a:t>Fahrzeit</a:t>
            </a:r>
            <a:r>
              <a:rPr lang="en-US" sz="3200"/>
              <a:t> + </a:t>
            </a:r>
            <a:r>
              <a:rPr lang="en-US" sz="3200" err="1"/>
              <a:t>Wartezeit</a:t>
            </a:r>
            <a:endParaRPr lang="en-US" sz="3200"/>
          </a:p>
          <a:p>
            <a:pPr marL="0" indent="0">
              <a:buNone/>
            </a:pPr>
            <a:r>
              <a:rPr lang="en-US" sz="3200"/>
              <a:t>       + </a:t>
            </a:r>
            <a:r>
              <a:rPr lang="en-US" sz="3200" err="1"/>
              <a:t>Umsteigezeit</a:t>
            </a:r>
          </a:p>
        </p:txBody>
      </p:sp>
    </p:spTree>
    <p:extLst>
      <p:ext uri="{BB962C8B-B14F-4D97-AF65-F5344CB8AC3E}">
        <p14:creationId xmlns:p14="http://schemas.microsoft.com/office/powerpoint/2010/main" val="28821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jkstraDemo.gif [cut output image]">
            <a:extLst>
              <a:ext uri="{FF2B5EF4-FFF2-40B4-BE49-F238E27FC236}">
                <a16:creationId xmlns:a16="http://schemas.microsoft.com/office/drawing/2014/main" id="{56B1428A-EE95-43B3-8E46-838D5493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264" y="1234025"/>
            <a:ext cx="4968586" cy="4944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6C34-1431-01D4-F276-2E7B4D02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BD78-125A-6716-6703-0882D25D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Probleme</a:t>
            </a:r>
            <a:endParaRPr lang="en-US"/>
          </a:p>
          <a:p>
            <a:pPr marL="914400" lvl="1" indent="-457200"/>
            <a:r>
              <a:rPr lang="en-US" err="1"/>
              <a:t>Dynamisch</a:t>
            </a:r>
            <a:r>
              <a:rPr lang="en-US"/>
              <a:t> </a:t>
            </a:r>
            <a:r>
              <a:rPr lang="en-US" err="1"/>
              <a:t>nach</a:t>
            </a:r>
            <a:r>
              <a:rPr lang="en-US"/>
              <a:t> Zeit</a:t>
            </a:r>
          </a:p>
          <a:p>
            <a:pPr marL="914400" lvl="1" indent="-457200"/>
            <a:r>
              <a:rPr lang="en-US" err="1"/>
              <a:t>Störungen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/>
              <a:t>➜ </a:t>
            </a:r>
            <a:r>
              <a:rPr lang="en-US" err="1"/>
              <a:t>Lässt</a:t>
            </a:r>
            <a:r>
              <a:rPr lang="en-US"/>
              <a:t> </a:t>
            </a:r>
            <a:r>
              <a:rPr lang="en-US" err="1"/>
              <a:t>sich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mehr</a:t>
            </a:r>
            <a:r>
              <a:rPr lang="en-US"/>
              <a:t> </a:t>
            </a:r>
            <a:r>
              <a:rPr lang="en-US" err="1"/>
              <a:t>vorab</a:t>
            </a:r>
            <a:r>
              <a:rPr lang="en-US"/>
              <a:t> </a:t>
            </a:r>
            <a:r>
              <a:rPr lang="en-US" err="1"/>
              <a:t>berechnen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07A450-3AFE-240C-8EF4-097863C26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t="13420" r="21583" b="21789"/>
          <a:stretch>
            <a:fillRect/>
          </a:stretch>
        </p:blipFill>
        <p:spPr>
          <a:xfrm>
            <a:off x="2305793" y="178130"/>
            <a:ext cx="8407043" cy="6491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CD571-BE4A-76D4-71D4-AD8127D7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Von A </a:t>
            </a:r>
            <a:r>
              <a:rPr lang="en-US" err="1"/>
              <a:t>nach</a:t>
            </a:r>
            <a:r>
              <a:rPr lang="en-US"/>
              <a:t>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C833-7D94-9833-65A3-5CED8E13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3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CDEAF-1078-E765-DF52-D00698D5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6ABE41-51F6-30F1-CEF6-A184D2B71924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BFD3BF-FAAE-CB21-2A8E-95F50DE7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FB8C3-42B0-968D-8561-1B13F2B1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 A -&gt; B</a:t>
            </a:r>
          </a:p>
          <a:p>
            <a:pPr marL="0" indent="0">
              <a:buNone/>
            </a:pPr>
            <a:r>
              <a:rPr lang="en-US"/>
              <a:t>00:07</a:t>
            </a:r>
          </a:p>
          <a:p>
            <a:pPr marL="0" indent="0">
              <a:buNone/>
            </a:pPr>
            <a:r>
              <a:rPr lang="en-US"/>
              <a:t>00:17</a:t>
            </a:r>
          </a:p>
          <a:p>
            <a:pPr marL="0" indent="0">
              <a:buNone/>
            </a:pPr>
            <a:r>
              <a:rPr lang="en-US"/>
              <a:t>00:27</a:t>
            </a:r>
          </a:p>
          <a:p>
            <a:pPr marL="0" indent="0">
              <a:buNone/>
            </a:pPr>
            <a:r>
              <a:rPr lang="en-US"/>
              <a:t>...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382EBE-9C82-FA68-3C2B-1326ECEC2F31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80DEB4-F7ED-D95C-C1BF-4314E1D9720F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BC2BE-BE76-E71C-161C-DC83C6DB1CB8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C69EF-312C-6908-EA35-70FA6591BA94}"/>
              </a:ext>
            </a:extLst>
          </p:cNvPr>
          <p:cNvSpPr/>
          <p:nvPr/>
        </p:nvSpPr>
        <p:spPr>
          <a:xfrm>
            <a:off x="8363486" y="1277442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5D6F7-CC82-46F8-9011-AE169AD725DA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82C2E-98D9-9ECC-4447-E34B58996081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68ED4-248A-F658-3619-0081464CF73F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84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2F63-2E1A-1001-55B9-8CADD32C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B6ECA-AC5B-CC79-5F14-D69FFA2D649A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C37D967-D6F5-D0EB-0CCD-986BCC8E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584B-4BEC-23B0-143E-5393AD62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07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 A -&gt; B</a:t>
            </a:r>
          </a:p>
          <a:p>
            <a:pPr marL="0" indent="0">
              <a:buNone/>
            </a:pPr>
            <a:r>
              <a:rPr lang="en-US">
                <a:highlight>
                  <a:srgbClr val="FFFF00"/>
                </a:highlight>
              </a:rPr>
              <a:t>00:07</a:t>
            </a:r>
          </a:p>
          <a:p>
            <a:pPr marL="0" indent="0">
              <a:buNone/>
            </a:pPr>
            <a:r>
              <a:rPr lang="en-US"/>
              <a:t>00:17</a:t>
            </a:r>
          </a:p>
          <a:p>
            <a:pPr marL="0" indent="0">
              <a:buNone/>
            </a:pPr>
            <a:r>
              <a:rPr lang="en-US"/>
              <a:t>00:27</a:t>
            </a:r>
          </a:p>
          <a:p>
            <a:pPr marL="0" indent="0">
              <a:buNone/>
            </a:pPr>
            <a:r>
              <a:rPr lang="en-US"/>
              <a:t>...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664A6C-0B02-4C32-43C9-DD5AACB920FA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044284-F547-16FA-E928-356EB7CA0DE2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E9BB4D-A97B-51AC-813F-2AEDDF0FA9B6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462162C-A832-4CBE-3B6C-680CBC92ECC7}"/>
              </a:ext>
            </a:extLst>
          </p:cNvPr>
          <p:cNvSpPr/>
          <p:nvPr/>
        </p:nvSpPr>
        <p:spPr>
          <a:xfrm>
            <a:off x="8363486" y="1277442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ABC05-333C-C629-5AAC-08A447729C8A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28DFA-1692-CC15-3A0F-64364C53E6D9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37BD3-48C6-A57F-2F4B-41BAFF1A6438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90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FD3B-94D1-26DD-02AA-16EEEEF6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A6AA6C-B9A2-3CC0-932C-72E1639A993D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C55EF3-14B2-C769-482D-2DF75911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BEB4-614A-519A-6597-F73D3AE74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</a:t>
            </a:r>
            <a:r>
              <a:rPr lang="en-US">
                <a:highlight>
                  <a:srgbClr val="FFFF00"/>
                </a:highlight>
              </a:rPr>
              <a:t>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Fahrzeit</a:t>
            </a:r>
            <a:r>
              <a:rPr lang="en-US"/>
              <a:t>:</a:t>
            </a:r>
            <a:r>
              <a:rPr lang="en-US">
                <a:highlight>
                  <a:srgbClr val="FFFF00"/>
                </a:highlight>
              </a:rPr>
              <a:t> 2 </a:t>
            </a:r>
            <a:r>
              <a:rPr lang="en-US" err="1"/>
              <a:t>Minuten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29E15-25DC-E179-5E90-998346CC742A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BE8173-C997-CB61-0417-073684F996A0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11A3CF-11AC-8D76-A412-EFF671FCAEB5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AB7ED-C819-CF10-ECCC-B1513841C358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AF577-8D35-FABE-2A43-6984A5EB0C96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4D26A-44B0-1049-A06A-052FA2185046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33B735-5C30-7F0A-6A9A-0CA8231912FC}"/>
              </a:ext>
            </a:extLst>
          </p:cNvPr>
          <p:cNvSpPr/>
          <p:nvPr/>
        </p:nvSpPr>
        <p:spPr>
          <a:xfrm>
            <a:off x="8363486" y="3204008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0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2B5A2-9FD0-CBEB-9214-B3E7DFC2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E441C-2D7D-D06A-A0C0-D09C7EA4358F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033F9C-5115-6FD1-8D7B-9FED2887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9E2D-F560-265F-3711-4CC88DFB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</a:t>
            </a:r>
            <a:r>
              <a:rPr lang="en-US">
                <a:highlight>
                  <a:srgbClr val="FFFF00"/>
                </a:highlight>
              </a:rPr>
              <a:t>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B -&gt; C</a:t>
            </a:r>
          </a:p>
          <a:p>
            <a:pPr marL="0" indent="0">
              <a:buNone/>
            </a:pPr>
            <a:r>
              <a:rPr lang="en-US"/>
              <a:t>00:09</a:t>
            </a:r>
          </a:p>
          <a:p>
            <a:pPr marL="0" indent="0">
              <a:buNone/>
            </a:pPr>
            <a:r>
              <a:rPr lang="en-US"/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…</a:t>
            </a:r>
          </a:p>
          <a:p>
            <a:pPr marL="0" indent="0">
              <a:buNone/>
            </a:pPr>
            <a:r>
              <a:rPr lang="en-US" err="1"/>
              <a:t>Umsteigezeit</a:t>
            </a:r>
            <a:r>
              <a:rPr lang="en-US"/>
              <a:t>: 1 Minute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4B4291-1967-C19A-0702-443C9D284F09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2BA175-BB9C-994D-1A4A-AFAB1F8881EE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50FD2F-7CAF-AAA7-B706-857A18BEEF73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B43B5-8653-31D6-FB59-C9B6C1C62EE4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AB9AA-8B25-C1CE-AD01-318B6AD1C31B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AC062-F436-5210-0346-345A16C5018A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A8FF9F-A6EC-5861-DD01-2858FFE653B2}"/>
              </a:ext>
            </a:extLst>
          </p:cNvPr>
          <p:cNvSpPr/>
          <p:nvPr/>
        </p:nvSpPr>
        <p:spPr>
          <a:xfrm>
            <a:off x="8363486" y="3204008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C7CF2-DDD6-8375-FA23-B032B4C69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5E081F-1224-B19B-07FD-0E6A179FE88A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7880A0-A0C5-C756-9383-7E3BCC71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7F3AB-8349-978C-C0DB-622DE8DC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</a:t>
            </a:r>
            <a:r>
              <a:rPr lang="en-US">
                <a:highlight>
                  <a:srgbClr val="FFFF00"/>
                </a:highlight>
              </a:rPr>
              <a:t>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B -&gt; C</a:t>
            </a:r>
          </a:p>
          <a:p>
            <a:pPr marL="0" indent="0">
              <a:buNone/>
            </a:pPr>
            <a:r>
              <a:rPr lang="en-US">
                <a:highlight>
                  <a:srgbClr val="FFFF00"/>
                </a:highlight>
              </a:rPr>
              <a:t>00:09</a:t>
            </a:r>
            <a:r>
              <a:rPr lang="en-US"/>
              <a:t> (</a:t>
            </a:r>
            <a:r>
              <a:rPr lang="en-US" err="1"/>
              <a:t>gleiche</a:t>
            </a:r>
            <a:r>
              <a:rPr lang="en-US"/>
              <a:t> Linie)</a:t>
            </a:r>
          </a:p>
          <a:p>
            <a:pPr marL="0" indent="0">
              <a:buNone/>
            </a:pPr>
            <a:r>
              <a:rPr lang="en-US"/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…</a:t>
            </a:r>
          </a:p>
          <a:p>
            <a:pPr marL="0" indent="0">
              <a:buNone/>
            </a:pPr>
            <a:r>
              <a:rPr lang="en-US" err="1"/>
              <a:t>Umsteigezeit</a:t>
            </a:r>
            <a:r>
              <a:rPr lang="en-US"/>
              <a:t>: 1 Minute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FA4364-F619-6B90-7A5A-32123766DC82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91C012-A83D-7C98-AD58-EF97E2095C72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91D0C9-1C09-F01B-1F7E-DA4A41DF04A7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548DF-4E43-A741-2492-E35589ECAA26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FB990-FC1D-2E17-9570-FDF794CF6273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4F531-8775-3FA0-1F2A-36611C804B21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B30ED60-2D43-4BB0-98F9-A6A7EB1B87FB}"/>
              </a:ext>
            </a:extLst>
          </p:cNvPr>
          <p:cNvSpPr/>
          <p:nvPr/>
        </p:nvSpPr>
        <p:spPr>
          <a:xfrm>
            <a:off x="8363486" y="3204008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A056-6DE2-9644-65F7-2D40FF5F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564EC1-B911-01C3-50D8-6BD78E262839}"/>
              </a:ext>
            </a:extLst>
          </p:cNvPr>
          <p:cNvCxnSpPr/>
          <p:nvPr/>
        </p:nvCxnSpPr>
        <p:spPr>
          <a:xfrm>
            <a:off x="9394338" y="1581535"/>
            <a:ext cx="19239" cy="36651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691CFA-86CE-CA2D-0EFA-3E3B9915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6AA5B-B9F6-D00B-FACF-7514BB3FE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11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B -&gt; C</a:t>
            </a:r>
          </a:p>
          <a:p>
            <a:pPr marL="0" indent="0">
              <a:buNone/>
            </a:pPr>
            <a:r>
              <a:rPr lang="en-US">
                <a:highlight>
                  <a:srgbClr val="FFFFFF"/>
                </a:highlight>
              </a:rPr>
              <a:t>00:09</a:t>
            </a:r>
          </a:p>
          <a:p>
            <a:pPr marL="0" indent="0">
              <a:buNone/>
            </a:pPr>
            <a:r>
              <a:rPr lang="en-US"/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…</a:t>
            </a:r>
          </a:p>
          <a:p>
            <a:pPr marL="0" indent="0">
              <a:buNone/>
            </a:pPr>
            <a:r>
              <a:rPr lang="en-US" err="1"/>
              <a:t>Fahrzeit</a:t>
            </a:r>
            <a:r>
              <a:rPr lang="en-US"/>
              <a:t>:</a:t>
            </a:r>
            <a:r>
              <a:rPr lang="en-US">
                <a:highlight>
                  <a:srgbClr val="FFFF00"/>
                </a:highlight>
              </a:rPr>
              <a:t> 2 </a:t>
            </a:r>
            <a:r>
              <a:rPr lang="en-US" err="1"/>
              <a:t>Minuten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DFCA6F-D08C-F835-7E18-2BFDA9EDC504}"/>
              </a:ext>
            </a:extLst>
          </p:cNvPr>
          <p:cNvSpPr/>
          <p:nvPr/>
        </p:nvSpPr>
        <p:spPr>
          <a:xfrm>
            <a:off x="9225200" y="1402619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108B12-B25E-779D-B785-76B21E683E02}"/>
              </a:ext>
            </a:extLst>
          </p:cNvPr>
          <p:cNvSpPr/>
          <p:nvPr/>
        </p:nvSpPr>
        <p:spPr>
          <a:xfrm>
            <a:off x="9232897" y="3319164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9D5E9B-3766-2350-8DAB-066F4671BCCF}"/>
              </a:ext>
            </a:extLst>
          </p:cNvPr>
          <p:cNvSpPr/>
          <p:nvPr/>
        </p:nvSpPr>
        <p:spPr>
          <a:xfrm>
            <a:off x="9248290" y="5120255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E8F81-CB51-E803-8A50-119D2E656257}"/>
              </a:ext>
            </a:extLst>
          </p:cNvPr>
          <p:cNvSpPr txBox="1"/>
          <p:nvPr/>
        </p:nvSpPr>
        <p:spPr>
          <a:xfrm>
            <a:off x="9746671" y="13832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4B1D2-33A4-C94E-49A4-6CF482636238}"/>
              </a:ext>
            </a:extLst>
          </p:cNvPr>
          <p:cNvSpPr txBox="1"/>
          <p:nvPr/>
        </p:nvSpPr>
        <p:spPr>
          <a:xfrm>
            <a:off x="9746671" y="3322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D3652-5BA6-5A4E-0CB9-486C2EA809F8}"/>
              </a:ext>
            </a:extLst>
          </p:cNvPr>
          <p:cNvSpPr txBox="1"/>
          <p:nvPr/>
        </p:nvSpPr>
        <p:spPr>
          <a:xfrm>
            <a:off x="9746670" y="51009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DE449A-7FF4-9872-26A6-3F7B0D4496AE}"/>
              </a:ext>
            </a:extLst>
          </p:cNvPr>
          <p:cNvSpPr/>
          <p:nvPr/>
        </p:nvSpPr>
        <p:spPr>
          <a:xfrm>
            <a:off x="8363485" y="5009221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E42CF-1C64-3146-B221-BA7C46E7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09B456-6472-A6E5-36EC-27C265EEADD4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3E458D-E47E-6733-858E-9BD04EC7C04D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B4A87-D42B-7E00-71BB-8892A168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692E-E8BC-132F-237D-FAAB637E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 X -&gt; Y</a:t>
            </a:r>
          </a:p>
          <a:p>
            <a:pPr marL="0" indent="0">
              <a:buNone/>
            </a:pPr>
            <a:r>
              <a:rPr lang="en-US"/>
              <a:t>00:07</a:t>
            </a:r>
          </a:p>
          <a:p>
            <a:pPr marL="0" indent="0">
              <a:buNone/>
            </a:pPr>
            <a:r>
              <a:rPr lang="en-US"/>
              <a:t>00:17</a:t>
            </a:r>
          </a:p>
          <a:p>
            <a:pPr marL="0" indent="0">
              <a:buNone/>
            </a:pPr>
            <a:r>
              <a:rPr lang="en-US"/>
              <a:t>00:27</a:t>
            </a:r>
          </a:p>
          <a:p>
            <a:pPr marL="0" indent="0">
              <a:buNone/>
            </a:pPr>
            <a:r>
              <a:rPr lang="en-US"/>
              <a:t>...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6E3D9C-03E8-CBFD-48D3-C1F1AC8CA067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690365-C0FD-518A-242D-B29709021CFC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BEE95B-EBC3-E2BA-3A20-D0D944853F78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4DDA1-2121-AF30-57D3-5BA5C7B8BC7E}"/>
              </a:ext>
            </a:extLst>
          </p:cNvPr>
          <p:cNvSpPr/>
          <p:nvPr/>
        </p:nvSpPr>
        <p:spPr>
          <a:xfrm>
            <a:off x="6540128" y="1132299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5BC2E-50FF-92AA-8CF9-164AEB731F18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09A1B-3C65-3988-9139-1ABDB9AE79F2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D5F71-54CC-ACE3-047E-1FC537E2D5B9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9891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B38A-B97E-A8E1-A203-4EE5C7EA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4CF846-CB11-B150-0F0C-44F85E1E453A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550F5A-2C71-7210-9802-83070EAE617D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22ADFC-EB39-6685-87F6-8BE0C9B0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254C-BA48-E351-8723-CAA23781D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07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 X -&gt; Y</a:t>
            </a:r>
          </a:p>
          <a:p>
            <a:pPr marL="0" indent="0">
              <a:buNone/>
            </a:pPr>
            <a:r>
              <a:rPr lang="en-US">
                <a:highlight>
                  <a:srgbClr val="FFFF00"/>
                </a:highlight>
              </a:rPr>
              <a:t>00:07</a:t>
            </a:r>
          </a:p>
          <a:p>
            <a:pPr marL="0" indent="0">
              <a:buNone/>
            </a:pPr>
            <a:r>
              <a:rPr lang="en-US"/>
              <a:t>00:17</a:t>
            </a:r>
          </a:p>
          <a:p>
            <a:pPr marL="0" indent="0">
              <a:buNone/>
            </a:pPr>
            <a:r>
              <a:rPr lang="en-US"/>
              <a:t>00:27</a:t>
            </a:r>
          </a:p>
          <a:p>
            <a:pPr marL="0" indent="0">
              <a:buNone/>
            </a:pPr>
            <a:r>
              <a:rPr lang="en-US"/>
              <a:t>...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55A201-D877-3D14-8802-5EC20FA05FE9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72D564-64FD-9F3B-9073-1B454AD4D3B3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4B9AB5-663A-CE53-4560-B190C558A429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83A26C-98EC-CD85-6328-910A8992A597}"/>
              </a:ext>
            </a:extLst>
          </p:cNvPr>
          <p:cNvSpPr/>
          <p:nvPr/>
        </p:nvSpPr>
        <p:spPr>
          <a:xfrm>
            <a:off x="6540128" y="1132299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0B00E-187C-0D8C-7EAB-6D2A4CC04B7E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4AB3B-A717-F545-CA7C-DCE0BC442DB1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9C67-D231-DA72-9A48-230E995F55BD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712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C0A2-8968-AE76-276E-235B01369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E34139-DA2E-6E99-35B8-798CF70F25E6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E96FE-E002-F682-863F-55C898613196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71764F-99E7-C1FC-4ED2-F0FDA970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F6BF-F490-6747-28C2-B064E8F0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09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Fahrzeit</a:t>
            </a:r>
            <a:r>
              <a:rPr lang="en-US"/>
              <a:t>:</a:t>
            </a:r>
            <a:r>
              <a:rPr lang="en-US">
                <a:highlight>
                  <a:srgbClr val="FFFF00"/>
                </a:highlight>
              </a:rPr>
              <a:t> 2 </a:t>
            </a:r>
            <a:r>
              <a:rPr lang="en-US" err="1"/>
              <a:t>Minuten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868FA7-4088-3DD0-7E2B-5414D10F3D2B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B0B02B-ACCA-FA26-E5CC-51E2CF15957B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49CAE1-C093-CB68-2EF2-122CFB7E0A05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148E1-23B6-5D35-CBE7-0E3375758290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8213E-A32B-158D-E5D5-30FCC3BB4B0C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ABFC9-5E31-FBCE-8E9B-650D54337488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EC8F6AB-2A28-578A-6978-AC9D3DE8B500}"/>
              </a:ext>
            </a:extLst>
          </p:cNvPr>
          <p:cNvSpPr/>
          <p:nvPr/>
        </p:nvSpPr>
        <p:spPr>
          <a:xfrm>
            <a:off x="6540127" y="3058864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770C-6B5F-360D-9C50-67D77EE5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77DC5C-152D-BAF5-94AF-DF08851202A7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DA9CF-419B-D016-E0F6-00C3DE55321F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9A1B0A-1E11-F095-6C39-4720961A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6A49-AF5A-A84E-CDF5-B28A49CF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Zeit=00:09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Y -&gt; Z</a:t>
            </a:r>
          </a:p>
          <a:p>
            <a:pPr marL="0" indent="0">
              <a:buNone/>
            </a:pPr>
            <a:r>
              <a:rPr lang="en-US"/>
              <a:t>00:09</a:t>
            </a:r>
          </a:p>
          <a:p>
            <a:pPr marL="0" indent="0">
              <a:buNone/>
            </a:pPr>
            <a:r>
              <a:rPr lang="en-US"/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...</a:t>
            </a:r>
          </a:p>
          <a:p>
            <a:pPr marL="0" indent="0">
              <a:buNone/>
            </a:pPr>
            <a:r>
              <a:rPr lang="en-US" err="1"/>
              <a:t>Umsteigezeit</a:t>
            </a:r>
            <a:r>
              <a:rPr lang="en-US"/>
              <a:t>: 1 Minute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7E83CF-6D49-0D83-5656-086F5F602218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F33C54-41AD-382B-9A65-1EAB581DA1C3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57CB74-1008-F010-50EF-2C495D32D3B5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9BAF-5B94-E78E-B4C1-73CD0571E608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A8735-13D5-99A6-4802-A5103FB5DA47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AC064-62CD-F7D6-61D8-74FE2FA3E9C6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D92F84-C051-01C6-4D71-B3A1BAFA54CA}"/>
              </a:ext>
            </a:extLst>
          </p:cNvPr>
          <p:cNvSpPr/>
          <p:nvPr/>
        </p:nvSpPr>
        <p:spPr>
          <a:xfrm>
            <a:off x="6540127" y="3058864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8F38-A1E6-8DDC-E970-80AB5380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C6B6-E47F-C64A-577B-ABE1F4FC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762D-ABF3-1DFF-4F36-45981555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Basis</a:t>
            </a:r>
          </a:p>
          <a:p>
            <a:r>
              <a:rPr lang="en-US"/>
              <a:t>Dijkstra</a:t>
            </a:r>
          </a:p>
          <a:p>
            <a:r>
              <a:rPr lang="en-US" err="1"/>
              <a:t>Visualisierung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Erweiterung</a:t>
            </a:r>
          </a:p>
          <a:p>
            <a:r>
              <a:rPr lang="en-US"/>
              <a:t>MVV Netz </a:t>
            </a:r>
            <a:r>
              <a:rPr lang="en-US" err="1"/>
              <a:t>als</a:t>
            </a:r>
            <a:r>
              <a:rPr lang="en-US"/>
              <a:t> Graph</a:t>
            </a:r>
          </a:p>
          <a:p>
            <a:r>
              <a:rPr lang="en-US" err="1"/>
              <a:t>Abfahrtszeiten</a:t>
            </a:r>
            <a:endParaRPr lang="en-US"/>
          </a:p>
          <a:p>
            <a:r>
              <a:rPr lang="en-US"/>
              <a:t>App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0C5B1D-78E3-52BE-45AC-FB3D08A41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t="13420" r="21583" b="21789"/>
          <a:stretch>
            <a:fillRect/>
          </a:stretch>
        </p:blipFill>
        <p:spPr>
          <a:xfrm>
            <a:off x="5068933" y="178130"/>
            <a:ext cx="8407043" cy="64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66258-5780-EEE9-94FC-7BE6DC25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B9C9EF-D6FC-96E6-E03E-56CFB04ED98F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6057FD-49AE-5019-75CD-A69D53C03B61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EA774C-85DB-C05C-E740-B286D123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DE3A-462B-4239-79EC-D262ABE1C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10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Y -&gt; Z</a:t>
            </a:r>
          </a:p>
          <a:p>
            <a:pPr marL="0" indent="0">
              <a:buNone/>
            </a:pPr>
            <a:r>
              <a:rPr lang="en-US"/>
              <a:t>00:09</a:t>
            </a:r>
          </a:p>
          <a:p>
            <a:pPr marL="0" indent="0">
              <a:buNone/>
            </a:pPr>
            <a:r>
              <a:rPr lang="en-US"/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...</a:t>
            </a:r>
          </a:p>
          <a:p>
            <a:pPr marL="0" indent="0">
              <a:buNone/>
            </a:pPr>
            <a:r>
              <a:rPr lang="en-US" err="1"/>
              <a:t>Umsteigezeit</a:t>
            </a:r>
            <a:r>
              <a:rPr lang="en-US"/>
              <a:t>:</a:t>
            </a:r>
            <a:r>
              <a:rPr lang="en-US">
                <a:highlight>
                  <a:srgbClr val="FFFF00"/>
                </a:highlight>
              </a:rPr>
              <a:t> 1 </a:t>
            </a:r>
            <a:r>
              <a:rPr lang="en-US"/>
              <a:t>Minute (</a:t>
            </a:r>
            <a:r>
              <a:rPr lang="en-US" err="1"/>
              <a:t>andere</a:t>
            </a:r>
            <a:r>
              <a:rPr lang="en-US"/>
              <a:t> Linie)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EC4DDF-E965-AD84-2FE9-10344612F397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6C9A8C-68FB-1275-34E2-6DF88A1AC280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91597-FAA1-3C34-8834-5471339E7480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C0DAE-B548-D1AB-79F1-053351000A55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A4FDA-F139-3E3C-7DCF-ECD0B996265F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ABE7D-7673-81DC-8F8E-8C61D74C29C0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FD62206-CFBB-4C55-69FB-34BFC278A8CB}"/>
              </a:ext>
            </a:extLst>
          </p:cNvPr>
          <p:cNvSpPr/>
          <p:nvPr/>
        </p:nvSpPr>
        <p:spPr>
          <a:xfrm>
            <a:off x="6540127" y="3058864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B839-48AD-294A-6143-418267F9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596503-24A3-1779-05BB-A86BF3DF3172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4939DC-0687-DA9B-F116-1036D6B915FD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E399FC-EB19-FCD2-4278-619C62FE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F584-26BC-FAB2-F74B-44F268EB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19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Y -&gt; Z</a:t>
            </a:r>
          </a:p>
          <a:p>
            <a:pPr marL="0" indent="0">
              <a:buNone/>
            </a:pPr>
            <a:r>
              <a:rPr lang="en-US"/>
              <a:t>00:09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highlight>
                  <a:srgbClr val="FFFF00"/>
                </a:highlight>
              </a:rPr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...</a:t>
            </a:r>
          </a:p>
          <a:p>
            <a:pPr marL="0" indent="0">
              <a:buNone/>
            </a:pPr>
            <a:r>
              <a:rPr lang="en-US" err="1"/>
              <a:t>Umsteigezeit</a:t>
            </a:r>
            <a:r>
              <a:rPr lang="en-US"/>
              <a:t>: 1 Minute (</a:t>
            </a:r>
            <a:r>
              <a:rPr lang="en-US" err="1"/>
              <a:t>andere</a:t>
            </a:r>
            <a:r>
              <a:rPr lang="en-US"/>
              <a:t> Linie)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D70A0A-4185-7FA6-AB71-EAA8BCB84980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A97AD5-0196-158D-6710-DFE42D1B13CD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CDC4C4-DF71-BFC9-9A1C-163AAB0BBE87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0460-0CCF-FF52-8422-CC5E9FEFC9E3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DD7B6-AF5A-FA2C-620D-E2B6352E8DBA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21930-D3B2-21B7-1C74-703783098F0D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E47E2C-6226-2859-DE20-924A620FDDCC}"/>
              </a:ext>
            </a:extLst>
          </p:cNvPr>
          <p:cNvSpPr/>
          <p:nvPr/>
        </p:nvSpPr>
        <p:spPr>
          <a:xfrm>
            <a:off x="6540127" y="3058864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C3AB-E35C-FB87-39ED-DBDC1D18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898166-530B-3737-BCBC-4D4D9CDE8E7C}"/>
              </a:ext>
            </a:extLst>
          </p:cNvPr>
          <p:cNvCxnSpPr/>
          <p:nvPr/>
        </p:nvCxnSpPr>
        <p:spPr>
          <a:xfrm>
            <a:off x="7539222" y="3287781"/>
            <a:ext cx="952322" cy="1417146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12926E-F651-C4A4-535D-B07D7FC950EB}"/>
              </a:ext>
            </a:extLst>
          </p:cNvPr>
          <p:cNvCxnSpPr/>
          <p:nvPr/>
        </p:nvCxnSpPr>
        <p:spPr>
          <a:xfrm flipH="1">
            <a:off x="7563004" y="1400107"/>
            <a:ext cx="17046" cy="195967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383D1D-5DCF-A596-87E1-D6C7B85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7CF0E-9A5F-2104-69EE-78C23828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Zeit=00:</a:t>
            </a:r>
            <a:r>
              <a:rPr lang="en-US">
                <a:highlight>
                  <a:srgbClr val="FFFF00"/>
                </a:highlight>
              </a:rPr>
              <a:t>21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Fahrplan</a:t>
            </a:r>
            <a:r>
              <a:rPr lang="en-US"/>
              <a:t> Y -&gt; Z</a:t>
            </a:r>
          </a:p>
          <a:p>
            <a:pPr marL="0" indent="0">
              <a:buNone/>
            </a:pPr>
            <a:r>
              <a:rPr lang="en-US"/>
              <a:t>00:09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00:19</a:t>
            </a:r>
          </a:p>
          <a:p>
            <a:pPr marL="0" indent="0">
              <a:buNone/>
            </a:pPr>
            <a:r>
              <a:rPr lang="en-US"/>
              <a:t>00:29</a:t>
            </a:r>
          </a:p>
          <a:p>
            <a:pPr marL="0" indent="0">
              <a:buNone/>
            </a:pPr>
            <a:r>
              <a:rPr lang="en-US"/>
              <a:t>...</a:t>
            </a:r>
          </a:p>
          <a:p>
            <a:pPr marL="0" indent="0">
              <a:buNone/>
            </a:pPr>
            <a:r>
              <a:rPr lang="en-US" err="1"/>
              <a:t>Fahrzeit</a:t>
            </a:r>
            <a:r>
              <a:rPr lang="en-US"/>
              <a:t>:</a:t>
            </a:r>
            <a:r>
              <a:rPr lang="en-US">
                <a:highlight>
                  <a:srgbClr val="FFFF00"/>
                </a:highlight>
              </a:rPr>
              <a:t> 2 </a:t>
            </a:r>
            <a:r>
              <a:rPr lang="en-US" err="1"/>
              <a:t>Minuten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7193EA-1766-DFD9-EAB1-CD8F213E64D8}"/>
              </a:ext>
            </a:extLst>
          </p:cNvPr>
          <p:cNvSpPr/>
          <p:nvPr/>
        </p:nvSpPr>
        <p:spPr>
          <a:xfrm>
            <a:off x="7401842" y="125747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7D9E95-0A2D-0CDB-1877-BC1495521B70}"/>
              </a:ext>
            </a:extLst>
          </p:cNvPr>
          <p:cNvSpPr/>
          <p:nvPr/>
        </p:nvSpPr>
        <p:spPr>
          <a:xfrm>
            <a:off x="7409539" y="3174021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DAA363-1D66-D980-A107-73D2619CB480}"/>
              </a:ext>
            </a:extLst>
          </p:cNvPr>
          <p:cNvSpPr/>
          <p:nvPr/>
        </p:nvSpPr>
        <p:spPr>
          <a:xfrm>
            <a:off x="8313932" y="4557826"/>
            <a:ext cx="327069" cy="3174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0485A-394B-41D6-44DB-E5CCBD75CF46}"/>
              </a:ext>
            </a:extLst>
          </p:cNvPr>
          <p:cNvSpPr txBox="1"/>
          <p:nvPr/>
        </p:nvSpPr>
        <p:spPr>
          <a:xfrm>
            <a:off x="7923313" y="1238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53E42-E309-8448-6E79-8DC893F34B31}"/>
              </a:ext>
            </a:extLst>
          </p:cNvPr>
          <p:cNvSpPr txBox="1"/>
          <p:nvPr/>
        </p:nvSpPr>
        <p:spPr>
          <a:xfrm>
            <a:off x="7923313" y="317778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370B6-415E-C69A-C7BA-EBC46DFE0AA2}"/>
              </a:ext>
            </a:extLst>
          </p:cNvPr>
          <p:cNvSpPr txBox="1"/>
          <p:nvPr/>
        </p:nvSpPr>
        <p:spPr>
          <a:xfrm>
            <a:off x="8912098" y="4529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Z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6B42B6-3A83-AE0B-9547-A2687C3AC9F0}"/>
              </a:ext>
            </a:extLst>
          </p:cNvPr>
          <p:cNvSpPr/>
          <p:nvPr/>
        </p:nvSpPr>
        <p:spPr>
          <a:xfrm>
            <a:off x="7420055" y="4437721"/>
            <a:ext cx="596420" cy="5483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1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C310-D07C-4D65-DCE4-FA2CEBA1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Abfahrtszeiten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93D0-4620-EE9E-DA74-FFECED5C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Prioritätswarteschlange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Knoten</a:t>
            </a:r>
          </a:p>
          <a:p>
            <a:pPr marL="0" indent="0">
              <a:buNone/>
            </a:pPr>
            <a:r>
              <a:rPr lang="en-US" dirty="0"/>
              <a:t>Solange </a:t>
            </a:r>
            <a:r>
              <a:rPr lang="en-US" dirty="0" err="1"/>
              <a:t>unbesuchte</a:t>
            </a:r>
            <a:r>
              <a:rPr lang="en-US" dirty="0"/>
              <a:t> </a:t>
            </a:r>
            <a:r>
              <a:rPr lang="en-US" dirty="0" err="1"/>
              <a:t>Knoten_in_Warteschlange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 </a:t>
            </a:r>
            <a:r>
              <a:rPr lang="en-US" dirty="0" err="1"/>
              <a:t>Wähle</a:t>
            </a:r>
            <a:r>
              <a:rPr lang="en-US" dirty="0"/>
              <a:t> am </a:t>
            </a:r>
            <a:r>
              <a:rPr lang="en-US" dirty="0" err="1"/>
              <a:t>schnellsten</a:t>
            </a:r>
            <a:r>
              <a:rPr lang="en-US" dirty="0"/>
              <a:t> </a:t>
            </a:r>
            <a:r>
              <a:rPr lang="en-US" dirty="0" err="1"/>
              <a:t>erreichbaren</a:t>
            </a:r>
            <a:r>
              <a:rPr lang="en-US" dirty="0"/>
              <a:t> Knoten</a:t>
            </a:r>
          </a:p>
          <a:p>
            <a:pPr marL="0" indent="0">
              <a:buNone/>
            </a:pPr>
            <a:r>
              <a:rPr lang="en-US" dirty="0"/>
              <a:t> </a:t>
            </a:r>
            <a:r>
              <a:rPr lang="en-US" dirty="0" err="1"/>
              <a:t>Markiere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 </a:t>
            </a:r>
            <a:r>
              <a:rPr lang="en-US" dirty="0" err="1"/>
              <a:t>besucht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 </a:t>
            </a:r>
            <a:r>
              <a:rPr lang="en-US" dirty="0" err="1"/>
              <a:t>Aktualisiere</a:t>
            </a:r>
            <a:r>
              <a:rPr lang="en-US" dirty="0"/>
              <a:t> </a:t>
            </a:r>
            <a:r>
              <a:rPr lang="en-US" dirty="0" err="1"/>
              <a:t>Nachbarkosten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 Fahr-&amp;</a:t>
            </a:r>
            <a:r>
              <a:rPr lang="en-US" dirty="0" err="1"/>
              <a:t>Wartezeit</a:t>
            </a:r>
            <a:r>
              <a:rPr lang="en-US" dirty="0"/>
              <a:t> dieses </a:t>
            </a:r>
            <a:r>
              <a:rPr lang="en-US" dirty="0" err="1"/>
              <a:t>Knotens</a:t>
            </a:r>
          </a:p>
        </p:txBody>
      </p:sp>
    </p:spTree>
    <p:extLst>
      <p:ext uri="{BB962C8B-B14F-4D97-AF65-F5344CB8AC3E}">
        <p14:creationId xmlns:p14="http://schemas.microsoft.com/office/powerpoint/2010/main" val="12290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78DC-F3DA-E6AB-B05E-B4D04D61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App?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2C465-61BE-374D-0E55-DBEDFE9C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45" y="1033096"/>
            <a:ext cx="6504913" cy="4799135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26B9793-25E1-6C47-3EFC-E81545439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60852" y="316422"/>
            <a:ext cx="2898160" cy="6223045"/>
          </a:xfrm>
          <a:prstGeom prst="rect">
            <a:avLst/>
          </a:prstGeom>
        </p:spPr>
      </p:pic>
      <p:pic>
        <p:nvPicPr>
          <p:cNvPr id="14" name="Graphic 13" descr="Ethernet with solid fill">
            <a:extLst>
              <a:ext uri="{FF2B5EF4-FFF2-40B4-BE49-F238E27FC236}">
                <a16:creationId xmlns:a16="http://schemas.microsoft.com/office/drawing/2014/main" id="{457EBA57-57D2-FF67-6665-1A83C8D3F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68066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EF34-5DEC-01C5-9F1B-5FE906BE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3F6F-7D94-FB15-9C1F-7B35446C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77B2E-1F6B-DA00-BAA9-BC1410BC6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B977289C-F10C-06B3-FF49-580C2216C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E9600-A9E2-D7FC-C00A-316489CAD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68" y="1692519"/>
            <a:ext cx="5911433" cy="435952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6E8928A-2628-C7B6-17A2-4BF4DE4CC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67" y="7569933"/>
            <a:ext cx="5624833" cy="42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CCBDB-4FD8-B201-4E61-C153B3DC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56691E9-0A2B-DA6A-C504-91FACBB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48" y="2572971"/>
            <a:ext cx="5624833" cy="4285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79137-F394-0B6C-F7FD-C9DB9E28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F236E-C92F-9259-211B-A391299E3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68" y="2601056"/>
            <a:ext cx="760606" cy="52021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782B2-D84D-4592-E3E9-DBF70F940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105C7A9F-FFD1-3451-CD3A-079FEE45B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371A6-B26C-7008-9F61-C614CC5A8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183" y="7465106"/>
            <a:ext cx="69627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ADA5-177F-99F5-26D2-1A1EBF7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AF4B1-8884-8C19-4078-49791720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A8ECAEC-59AF-47D0-6615-C2C9B282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C114A-4BED-8E57-7E53-18B8D8A3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8F688-5E42-68C1-203C-528A951F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CC4E4E-6A82-79B9-A8B1-59D636185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C0E2E499-ABDC-7158-E309-1ECC8D224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D531-E033-4281-A279-17AF2DA1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CDCEC-EB31-EC3B-F49C-CD5724858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83FE7D9-E402-17C1-465E-F5D3B843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5644B-C514-9730-8703-480E61FE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05B7A-B6EC-FB9D-86F3-C4904ADF0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D85A44-0DC2-59CF-FCA8-9774BB8B9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A2117991-F0C9-C37F-77CC-FCBB7FACC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9F58E8-24A4-2693-FE68-5DBD91DF7B05}"/>
              </a:ext>
            </a:extLst>
          </p:cNvPr>
          <p:cNvSpPr/>
          <p:nvPr/>
        </p:nvSpPr>
        <p:spPr>
          <a:xfrm>
            <a:off x="986081" y="3342732"/>
            <a:ext cx="5634921" cy="32877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9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55817-F259-875A-0C87-1BE82D79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3FDA0-5AF4-A411-1443-2AAF470B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690D9D5-D19E-C272-09B6-5808F47EA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3B537-DB0E-3EBF-89E1-854D2F01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CA8CE-DAEF-0F9A-D688-45AEDF623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0C7B1-C290-7358-DD99-FBB33B2D3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127F1B25-48B0-DDDD-A3A0-3C2476F95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656457-1227-A3CB-762D-04A70FAE1AF0}"/>
              </a:ext>
            </a:extLst>
          </p:cNvPr>
          <p:cNvSpPr/>
          <p:nvPr/>
        </p:nvSpPr>
        <p:spPr>
          <a:xfrm>
            <a:off x="971704" y="3788430"/>
            <a:ext cx="5634921" cy="32877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9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D9D81-37B8-79FC-4BB3-790AB558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D93D-89A1-6CB0-67CD-812CE4D2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Graphentheoretisches</a:t>
            </a:r>
            <a:r>
              <a:rPr lang="en-US"/>
              <a:t>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41CA-A01F-12F1-4FAD-1610D92D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Knoten </a:t>
            </a:r>
            <a:r>
              <a:rPr lang="en-US"/>
              <a:t>-&gt; </a:t>
            </a:r>
            <a:r>
              <a:rPr lang="en-US" err="1"/>
              <a:t>Haltestellen</a:t>
            </a:r>
            <a:endParaRPr lang="en-US"/>
          </a:p>
          <a:p>
            <a:r>
              <a:rPr lang="en-US" b="1"/>
              <a:t>Kanten </a:t>
            </a:r>
            <a:r>
              <a:rPr lang="en-US"/>
              <a:t>-&gt; </a:t>
            </a:r>
            <a:r>
              <a:rPr lang="en-US" err="1"/>
              <a:t>Mögliche</a:t>
            </a:r>
            <a:r>
              <a:rPr lang="en-US"/>
              <a:t> </a:t>
            </a:r>
            <a:r>
              <a:rPr lang="en-US" err="1"/>
              <a:t>Verbindungen</a:t>
            </a:r>
            <a:endParaRPr lang="en-US"/>
          </a:p>
          <a:p>
            <a:r>
              <a:rPr lang="en-US" b="1" err="1"/>
              <a:t>Gewichte</a:t>
            </a:r>
            <a:r>
              <a:rPr lang="en-US" b="1"/>
              <a:t> </a:t>
            </a:r>
            <a:r>
              <a:rPr lang="en-US"/>
              <a:t>-&gt; </a:t>
            </a:r>
            <a:r>
              <a:rPr lang="en-US" err="1"/>
              <a:t>Länge</a:t>
            </a:r>
            <a:r>
              <a:rPr lang="en-US"/>
              <a:t> der </a:t>
            </a:r>
            <a:r>
              <a:rPr lang="en-US" err="1"/>
              <a:t>Fahrt</a:t>
            </a:r>
            <a:endParaRPr lang="en-US"/>
          </a:p>
          <a:p>
            <a:endParaRPr lang="en-US"/>
          </a:p>
          <a:p>
            <a:r>
              <a:rPr lang="en-US" b="1"/>
              <a:t>Ziel</a:t>
            </a:r>
            <a:r>
              <a:rPr lang="en-US"/>
              <a:t>: </a:t>
            </a:r>
          </a:p>
          <a:p>
            <a:r>
              <a:rPr lang="en-US"/>
              <a:t>Finden des </a:t>
            </a:r>
            <a:r>
              <a:rPr lang="en-US" err="1"/>
              <a:t>kürzesten</a:t>
            </a:r>
            <a:r>
              <a:rPr lang="en-US"/>
              <a:t> Weg </a:t>
            </a:r>
            <a:r>
              <a:rPr lang="en-US" err="1"/>
              <a:t>zwischen</a:t>
            </a:r>
            <a:r>
              <a:rPr lang="en-US"/>
              <a:t> Knoten A und Knoten B in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verbundenen</a:t>
            </a:r>
            <a:r>
              <a:rPr lang="en-US"/>
              <a:t> Netz.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E2E85-7786-DF54-185B-344C63910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t="13420" r="21583" b="21789"/>
          <a:stretch>
            <a:fillRect/>
          </a:stretch>
        </p:blipFill>
        <p:spPr>
          <a:xfrm>
            <a:off x="8005947" y="178130"/>
            <a:ext cx="4013174" cy="30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246CF-FA11-C96E-1548-AC4BAAB3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6BE31-13F5-0DAA-9E25-6E07839D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D604099-D821-DB8A-43A8-FBB36D3B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53E5D-F383-823B-D259-3D9B03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17288-7588-4B87-4851-532B16D8B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3056C-75A1-967E-CD68-44C7B0BF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D01FE118-E9ED-A563-15E0-B45708A1E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8F42CD-B602-BED9-8A69-16E69CEFC0D8}"/>
              </a:ext>
            </a:extLst>
          </p:cNvPr>
          <p:cNvSpPr/>
          <p:nvPr/>
        </p:nvSpPr>
        <p:spPr>
          <a:xfrm>
            <a:off x="967938" y="4204518"/>
            <a:ext cx="5634921" cy="32877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EECE-F848-0612-7F54-933A1850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1EBB6-AF40-735C-8DA6-8E363D63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CB3226C-939C-717D-F8EE-17DD975E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F1344-04FD-677C-3311-C70CCB31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05410-5CF6-F28C-FE20-04236B268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9D2CE-0F6D-E4EE-736F-C2E6A0E1D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8DDC991A-3F2F-1F7E-78F9-D50625BDC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F205DB-5798-19EF-A74F-F730C0930E53}"/>
              </a:ext>
            </a:extLst>
          </p:cNvPr>
          <p:cNvSpPr/>
          <p:nvPr/>
        </p:nvSpPr>
        <p:spPr>
          <a:xfrm>
            <a:off x="967938" y="4678971"/>
            <a:ext cx="6540694" cy="918249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840FD2-EAA0-A915-1073-E77BBF9BD3B2}"/>
              </a:ext>
            </a:extLst>
          </p:cNvPr>
          <p:cNvSpPr/>
          <p:nvPr/>
        </p:nvSpPr>
        <p:spPr>
          <a:xfrm>
            <a:off x="4377200" y="5278277"/>
            <a:ext cx="1705062" cy="31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2DF2-2794-F4A5-840B-6CE64085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0C375-1B61-95E1-ED56-D8A4C514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7" y="3428320"/>
            <a:ext cx="6962775" cy="250507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3F6FE70-64F4-4FA0-76A5-739BCEAE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104" y="1121542"/>
            <a:ext cx="2631263" cy="2008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20B-4C8A-DA8C-4EE1-AB13389F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App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2C7C4-1933-5EE5-CED6-4A6CE4C4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82" y="1131485"/>
            <a:ext cx="361465" cy="24807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8CB83-E4E6-A138-B1E2-FBC3B9BCF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493910" y="316422"/>
            <a:ext cx="2898160" cy="6223045"/>
          </a:xfrm>
          <a:prstGeom prst="rect">
            <a:avLst/>
          </a:prstGeom>
        </p:spPr>
      </p:pic>
      <p:pic>
        <p:nvPicPr>
          <p:cNvPr id="6" name="Graphic 5" descr="Ethernet with solid fill">
            <a:extLst>
              <a:ext uri="{FF2B5EF4-FFF2-40B4-BE49-F238E27FC236}">
                <a16:creationId xmlns:a16="http://schemas.microsoft.com/office/drawing/2014/main" id="{DB11F1D0-73F1-0AD2-3025-BD79D4E81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451" y="29718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21C61-E704-EAC5-D951-2172C2BC3499}"/>
              </a:ext>
            </a:extLst>
          </p:cNvPr>
          <p:cNvSpPr/>
          <p:nvPr/>
        </p:nvSpPr>
        <p:spPr>
          <a:xfrm>
            <a:off x="967938" y="5656631"/>
            <a:ext cx="5634921" cy="32877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6D75A-1E23-6D1F-1016-1848140C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err="1"/>
              <a:t>Fazit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E608DD04-3182-24F4-30E4-F9858F47F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224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Grundlegend</a:t>
            </a:r>
            <a:r>
              <a:rPr lang="en-US"/>
              <a:t> </a:t>
            </a:r>
            <a:r>
              <a:rPr lang="en-US" err="1"/>
              <a:t>einfach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verständlich</a:t>
            </a:r>
            <a:r>
              <a:rPr lang="en-US"/>
              <a:t> &amp; </a:t>
            </a:r>
            <a:r>
              <a:rPr lang="en-US" err="1"/>
              <a:t>implementierbar</a:t>
            </a:r>
            <a:endParaRPr lang="en-US"/>
          </a:p>
          <a:p>
            <a:r>
              <a:rPr lang="en-US"/>
              <a:t>In </a:t>
            </a:r>
            <a:r>
              <a:rPr lang="en-US" err="1"/>
              <a:t>echter</a:t>
            </a:r>
            <a:r>
              <a:rPr lang="en-US"/>
              <a:t> Welt </a:t>
            </a:r>
            <a:r>
              <a:rPr lang="en-US" err="1"/>
              <a:t>komplizierter</a:t>
            </a:r>
            <a:endParaRPr lang="en-US"/>
          </a:p>
          <a:p>
            <a:r>
              <a:rPr lang="en-US" err="1"/>
              <a:t>Ausblick</a:t>
            </a:r>
            <a:r>
              <a:rPr lang="en-US"/>
              <a:t>: </a:t>
            </a:r>
            <a:r>
              <a:rPr lang="en-US" err="1"/>
              <a:t>Echtzeit</a:t>
            </a:r>
            <a:r>
              <a:rPr lang="en-US"/>
              <a:t> &amp; </a:t>
            </a:r>
            <a:r>
              <a:rPr lang="en-US" err="1"/>
              <a:t>korrekt</a:t>
            </a:r>
            <a:r>
              <a:rPr lang="en-US"/>
              <a:t> Warten</a:t>
            </a:r>
          </a:p>
          <a:p>
            <a:r>
              <a:rPr lang="en-US"/>
              <a:t>Viel </a:t>
            </a:r>
            <a:r>
              <a:rPr lang="en-US" err="1"/>
              <a:t>gelernt</a:t>
            </a:r>
            <a:r>
              <a:rPr lang="en-US"/>
              <a:t> und </a:t>
            </a:r>
            <a:r>
              <a:rPr lang="en-US" err="1"/>
              <a:t>trotzdem</a:t>
            </a:r>
            <a:r>
              <a:rPr lang="en-US"/>
              <a:t> </a:t>
            </a:r>
            <a:r>
              <a:rPr lang="en-US" err="1"/>
              <a:t>Spaß</a:t>
            </a:r>
            <a:r>
              <a:rPr lang="en-US"/>
              <a:t> :)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A780F-7918-F822-D87B-E9D9D0C8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9" r="15701" b="2"/>
          <a:stretch>
            <a:fillRect/>
          </a:stretch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1B9993-D960-A3CB-903F-1DC87CF4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91" r="18893" b="-4"/>
          <a:stretch>
            <a:fillRect/>
          </a:stretch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6BCDC-6033-F3FA-215A-96BB771E7E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458" r="10083" b="-3"/>
          <a:stretch>
            <a:fillRect/>
          </a:stretch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1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BEBC-71EB-8175-0D2F-EC733502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81" y="365125"/>
            <a:ext cx="3716216" cy="1347543"/>
          </a:xfrm>
        </p:spPr>
        <p:txBody>
          <a:bodyPr/>
          <a:lstStyle/>
          <a:p>
            <a:pPr algn="ctr"/>
            <a:r>
              <a:rPr lang="en-US" dirty="0"/>
              <a:t> Demo!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ADBB1A-01C6-6397-4835-0DDCBB932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576" t="6901" r="6902" b="6734"/>
          <a:stretch>
            <a:fillRect/>
          </a:stretch>
        </p:blipFill>
        <p:spPr>
          <a:xfrm>
            <a:off x="1052200" y="1689469"/>
            <a:ext cx="3721348" cy="37580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945E9-CC85-5392-3E7C-8D267A30693E}"/>
              </a:ext>
            </a:extLst>
          </p:cNvPr>
          <p:cNvSpPr txBox="1"/>
          <p:nvPr/>
        </p:nvSpPr>
        <p:spPr>
          <a:xfrm>
            <a:off x="736672" y="5532118"/>
            <a:ext cx="4356087" cy="376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90000"/>
                  </a:schemeClr>
                </a:solidFill>
                <a:latin typeface="Consolas"/>
                <a:ea typeface="+mn-lt"/>
                <a:cs typeface="+mn-lt"/>
              </a:rPr>
              <a:t>https://</a:t>
            </a:r>
            <a:r>
              <a:rPr lang="en-US">
                <a:latin typeface="Consolas"/>
                <a:ea typeface="+mn-lt"/>
                <a:cs typeface="+mn-lt"/>
              </a:rPr>
              <a:t>mvg.olli.info        </a:t>
            </a:r>
            <a:endParaRPr lang="en-US">
              <a:latin typeface="Consola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10844-16DD-9309-1DE4-21D80CB1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53" y="0"/>
            <a:ext cx="6194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B058-44D7-2957-E7A3-F385E6A7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202-4689-E1F7-3D73-2D4ABEFD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3D85928D-095F-46B0-CA33-2EDD1986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498834"/>
              </p:ext>
            </p:extLst>
          </p:nvPr>
        </p:nvGraphicFramePr>
        <p:xfrm>
          <a:off x="732574" y="2921404"/>
          <a:ext cx="5236832" cy="216281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Distanz</a:t>
                      </a:r>
                      <a:endParaRPr lang="en-US" b="1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1766D66-89F3-50B7-8BE9-BC424CB48DA3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9F73FEC-270D-5377-A112-5916CE03DEBE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​B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02E72CC-7012-B8AA-DF4B-BF84756E87D4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2D6E7-CF2D-15E5-E1D0-7FC0D666115B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073B60-48C5-04F1-889E-1DA1265E8D74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6F3F6-D22B-3F6C-4AF7-B5E20447EE60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5BCABB-90FF-6559-1F3B-9B448A34818C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E4893-96C1-1D81-EFD4-C033B12A390A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DAC9B-5716-42F0-3719-5C3EB1FFA323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97229-D4EE-0524-D6EE-972F5884C1A5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4507-4795-BCDB-5E9D-C9CC63FFF148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3FF9F-E625-082D-2DCE-805A69FC811A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1290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96926-71AF-1B33-4C60-4A5430FD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6609-4C6A-931A-8CDB-098418ED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 </a:t>
            </a:r>
            <a:r>
              <a:rPr lang="en-US" err="1"/>
              <a:t>Algorithmus</a:t>
            </a:r>
            <a:r>
              <a:rPr lang="en-US"/>
              <a:t> Schritt I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632CF7DC-EE71-8725-3446-158858D31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759222"/>
              </p:ext>
            </p:extLst>
          </p:nvPr>
        </p:nvGraphicFramePr>
        <p:xfrm>
          <a:off x="732574" y="2921404"/>
          <a:ext cx="5236832" cy="203031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618416">
                  <a:extLst>
                    <a:ext uri="{9D8B030D-6E8A-4147-A177-3AD203B41FA5}">
                      <a16:colId xmlns:a16="http://schemas.microsoft.com/office/drawing/2014/main" val="1313079126"/>
                    </a:ext>
                  </a:extLst>
                </a:gridCol>
                <a:gridCol w="2618416">
                  <a:extLst>
                    <a:ext uri="{9D8B030D-6E8A-4147-A177-3AD203B41FA5}">
                      <a16:colId xmlns:a16="http://schemas.microsoft.com/office/drawing/2014/main" val="3027694900"/>
                    </a:ext>
                  </a:extLst>
                </a:gridCol>
              </a:tblGrid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Knoten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Distanz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3432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57212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∞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4328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∞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493915"/>
                  </a:ext>
                </a:extLst>
              </a:tr>
            </a:tbl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F443376-874A-E28C-E5FD-AC97FA17D554}"/>
              </a:ext>
            </a:extLst>
          </p:cNvPr>
          <p:cNvSpPr/>
          <p:nvPr/>
        </p:nvSpPr>
        <p:spPr>
          <a:xfrm>
            <a:off x="6872594" y="3561126"/>
            <a:ext cx="960782" cy="894521"/>
          </a:xfrm>
          <a:prstGeom prst="flowChartConnector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403399A-0CC2-A105-8ADD-38ED94498B48}"/>
              </a:ext>
            </a:extLst>
          </p:cNvPr>
          <p:cNvSpPr/>
          <p:nvPr/>
        </p:nvSpPr>
        <p:spPr>
          <a:xfrm>
            <a:off x="9630307" y="2300197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​∞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A75445F-9915-DEFD-B30F-84F45F211A02}"/>
              </a:ext>
            </a:extLst>
          </p:cNvPr>
          <p:cNvSpPr/>
          <p:nvPr/>
        </p:nvSpPr>
        <p:spPr>
          <a:xfrm>
            <a:off x="9630308" y="4803911"/>
            <a:ext cx="960782" cy="89452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∞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26658D-24F4-90CB-6C9A-AB77FCECF51D}"/>
              </a:ext>
            </a:extLst>
          </p:cNvPr>
          <p:cNvCxnSpPr/>
          <p:nvPr/>
        </p:nvCxnSpPr>
        <p:spPr>
          <a:xfrm flipV="1">
            <a:off x="7944991" y="2983712"/>
            <a:ext cx="1662441" cy="743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E5CAB-1D91-228D-8700-9325EBDAA001}"/>
              </a:ext>
            </a:extLst>
          </p:cNvPr>
          <p:cNvCxnSpPr>
            <a:cxnSpLocks/>
          </p:cNvCxnSpPr>
          <p:nvPr/>
        </p:nvCxnSpPr>
        <p:spPr>
          <a:xfrm flipH="1" flipV="1">
            <a:off x="10106361" y="3283069"/>
            <a:ext cx="15770" cy="1433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DE205-7036-DE37-7535-377036E23828}"/>
              </a:ext>
            </a:extLst>
          </p:cNvPr>
          <p:cNvCxnSpPr>
            <a:cxnSpLocks/>
          </p:cNvCxnSpPr>
          <p:nvPr/>
        </p:nvCxnSpPr>
        <p:spPr>
          <a:xfrm>
            <a:off x="7854277" y="4172066"/>
            <a:ext cx="1744083" cy="870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5C9A4-562A-4F1D-EF2A-4955D70FFB12}"/>
              </a:ext>
            </a:extLst>
          </p:cNvPr>
          <p:cNvSpPr txBox="1"/>
          <p:nvPr/>
        </p:nvSpPr>
        <p:spPr>
          <a:xfrm>
            <a:off x="8420652" y="3005403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966DD-C7BE-4192-05B0-ED0D1B18C9CC}"/>
              </a:ext>
            </a:extLst>
          </p:cNvPr>
          <p:cNvSpPr txBox="1"/>
          <p:nvPr/>
        </p:nvSpPr>
        <p:spPr>
          <a:xfrm>
            <a:off x="10171437" y="3758331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78612-6FB3-D9A8-C98A-B51102CE6E59}"/>
              </a:ext>
            </a:extLst>
          </p:cNvPr>
          <p:cNvSpPr txBox="1"/>
          <p:nvPr/>
        </p:nvSpPr>
        <p:spPr>
          <a:xfrm>
            <a:off x="8339008" y="4529402"/>
            <a:ext cx="30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DBD9F-3FB7-380D-2B2E-25504DC2CFCA}"/>
              </a:ext>
            </a:extLst>
          </p:cNvPr>
          <p:cNvSpPr txBox="1"/>
          <p:nvPr/>
        </p:nvSpPr>
        <p:spPr>
          <a:xfrm>
            <a:off x="7181588" y="3100191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50355-ECC3-BF8C-5495-38B2A103F6B7}"/>
              </a:ext>
            </a:extLst>
          </p:cNvPr>
          <p:cNvSpPr txBox="1"/>
          <p:nvPr/>
        </p:nvSpPr>
        <p:spPr>
          <a:xfrm>
            <a:off x="10594930" y="4530246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F64D4-E00A-C08B-ADC4-67353817BA07}"/>
              </a:ext>
            </a:extLst>
          </p:cNvPr>
          <p:cNvSpPr txBox="1"/>
          <p:nvPr/>
        </p:nvSpPr>
        <p:spPr>
          <a:xfrm>
            <a:off x="9947751" y="1816273"/>
            <a:ext cx="334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6615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F4F992DD0572D4483E718A5F21532D4" ma:contentTypeVersion="1" ma:contentTypeDescription="Ein neues Dokument erstellen." ma:contentTypeScope="" ma:versionID="dd3ac2eb85fc62e19479f6c1119f5189">
  <xsd:schema xmlns:xsd="http://www.w3.org/2001/XMLSchema" xmlns:xs="http://www.w3.org/2001/XMLSchema" xmlns:p="http://schemas.microsoft.com/office/2006/metadata/properties" xmlns:ns3="4e794887-76cb-4b42-96e2-da26cd08d4ba" targetNamespace="http://schemas.microsoft.com/office/2006/metadata/properties" ma:root="true" ma:fieldsID="12dc9b0ddf8768ac337c6b85fe31f97b" ns3:_="">
    <xsd:import namespace="4e794887-76cb-4b42-96e2-da26cd08d4b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94887-76cb-4b42-96e2-da26cd08d4b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696F04-9CD0-4098-8A17-BEA7471B96C8}">
  <ds:schemaRefs>
    <ds:schemaRef ds:uri="4e794887-76cb-4b42-96e2-da26cd08d4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F7601-D145-4188-A748-7FD7275919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F7C1D4-9A15-4328-BC29-BC10FD67ED27}">
  <ds:schemaRefs>
    <ds:schemaRef ds:uri="4e794887-76cb-4b42-96e2-da26cd08d4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d4505a9-6cd4-4946-8469-fe3f198364fd}" enabled="0" method="" siteId="{dd4505a9-6cd4-4946-8469-fe3f198364f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74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G01: Kürzeste Wege in Graphen</vt:lpstr>
      <vt:lpstr>G01: Kürzeste Wege in Graphen</vt:lpstr>
      <vt:lpstr>Von A nach B</vt:lpstr>
      <vt:lpstr>Gliederung</vt:lpstr>
      <vt:lpstr>Graphentheoretisches Problem</vt:lpstr>
      <vt:lpstr>Dijkstra Algorithmus</vt:lpstr>
      <vt:lpstr>Dijkstra Algorithmus Schritt I</vt:lpstr>
      <vt:lpstr>Dijkstra Algorithmus Schritt II</vt:lpstr>
      <vt:lpstr>Dijkstra Algorithmus Schritt II</vt:lpstr>
      <vt:lpstr>Dijkstra Algorithmus Schritt II</vt:lpstr>
      <vt:lpstr>Dijkstra Algorithmus Schritt II</vt:lpstr>
      <vt:lpstr>Datenbeschaffung</vt:lpstr>
      <vt:lpstr>Vorgehen</vt:lpstr>
      <vt:lpstr>PowerPoint Presentation</vt:lpstr>
      <vt:lpstr>Color-Coding</vt:lpstr>
      <vt:lpstr>PowerPoint Presentation</vt:lpstr>
      <vt:lpstr>Json Parser</vt:lpstr>
      <vt:lpstr>Unsere Dijkstra Implementierung</vt:lpstr>
      <vt:lpstr>Kürzester Pfad</vt:lpstr>
      <vt:lpstr>Zentralste Haltestelle</vt:lpstr>
      <vt:lpstr>Visualisierung</vt:lpstr>
      <vt:lpstr>Ziele</vt:lpstr>
      <vt:lpstr>Hilfsmethoden</vt:lpstr>
      <vt:lpstr>PowerPoint Presentation</vt:lpstr>
      <vt:lpstr>PowerPoint Presentation</vt:lpstr>
      <vt:lpstr>PowerPoint Presentation</vt:lpstr>
      <vt:lpstr>PowerPoint Presentation</vt:lpstr>
      <vt:lpstr>Interaktivität</vt:lpstr>
      <vt:lpstr>MVV – Netz als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Graphen Generierung</vt:lpstr>
      <vt:lpstr>Woher beschaffen wir die Daten ?</vt:lpstr>
      <vt:lpstr>Was ist GTFS ?</vt:lpstr>
      <vt:lpstr>Wie filtern wir die nötigen Daten ?</vt:lpstr>
      <vt:lpstr>Wie erreichen wir schnellen Datenzugriff ?</vt:lpstr>
      <vt:lpstr>Umsetzung - ptc4gtfs</vt:lpstr>
      <vt:lpstr>Plot des Graphen</vt:lpstr>
      <vt:lpstr>PowerPoint Presentation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Abfahrtszeiten</vt:lpstr>
      <vt:lpstr>App?</vt:lpstr>
      <vt:lpstr>App</vt:lpstr>
      <vt:lpstr>App</vt:lpstr>
      <vt:lpstr>App</vt:lpstr>
      <vt:lpstr>App</vt:lpstr>
      <vt:lpstr>App</vt:lpstr>
      <vt:lpstr>App</vt:lpstr>
      <vt:lpstr>App</vt:lpstr>
      <vt:lpstr>App</vt:lpstr>
      <vt:lpstr>Fazit</vt:lpstr>
      <vt:lpstr> Demo!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Heidenreich</dc:creator>
  <cp:revision>55</cp:revision>
  <dcterms:created xsi:type="dcterms:W3CDTF">2025-06-23T13:05:48Z</dcterms:created>
  <dcterms:modified xsi:type="dcterms:W3CDTF">2025-06-26T23:32:38Z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0x010100EF4F992DD0572D4483E718A5F21532D4</vt:lpwstr>
  </property>
</Properties>
</file>